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86" r:id="rId2"/>
    <p:sldId id="302" r:id="rId3"/>
    <p:sldId id="284" r:id="rId4"/>
    <p:sldId id="303" r:id="rId5"/>
    <p:sldId id="282" r:id="rId6"/>
    <p:sldId id="304" r:id="rId7"/>
    <p:sldId id="285" r:id="rId8"/>
    <p:sldId id="308" r:id="rId9"/>
    <p:sldId id="309" r:id="rId10"/>
    <p:sldId id="310" r:id="rId11"/>
    <p:sldId id="311" r:id="rId12"/>
    <p:sldId id="313" r:id="rId13"/>
    <p:sldId id="314" r:id="rId14"/>
    <p:sldId id="315" r:id="rId15"/>
    <p:sldId id="305" r:id="rId16"/>
    <p:sldId id="306" r:id="rId17"/>
    <p:sldId id="289" r:id="rId18"/>
    <p:sldId id="267" r:id="rId19"/>
    <p:sldId id="290" r:id="rId20"/>
    <p:sldId id="273" r:id="rId21"/>
    <p:sldId id="291" r:id="rId22"/>
    <p:sldId id="292" r:id="rId23"/>
    <p:sldId id="293" r:id="rId24"/>
    <p:sldId id="294" r:id="rId25"/>
    <p:sldId id="295" r:id="rId26"/>
    <p:sldId id="296" r:id="rId27"/>
    <p:sldId id="283" r:id="rId28"/>
    <p:sldId id="258" r:id="rId29"/>
    <p:sldId id="257" r:id="rId30"/>
    <p:sldId id="260" r:id="rId31"/>
    <p:sldId id="263" r:id="rId32"/>
    <p:sldId id="264" r:id="rId33"/>
    <p:sldId id="270" r:id="rId34"/>
    <p:sldId id="261" r:id="rId35"/>
    <p:sldId id="272" r:id="rId36"/>
    <p:sldId id="265" r:id="rId37"/>
    <p:sldId id="275" r:id="rId38"/>
    <p:sldId id="276" r:id="rId39"/>
    <p:sldId id="297" r:id="rId40"/>
    <p:sldId id="299" r:id="rId41"/>
    <p:sldId id="298" r:id="rId42"/>
    <p:sldId id="300" r:id="rId43"/>
    <p:sldId id="312" r:id="rId44"/>
    <p:sldId id="269" r:id="rId45"/>
    <p:sldId id="279" r:id="rId46"/>
    <p:sldId id="280" r:id="rId47"/>
    <p:sldId id="307" r:id="rId48"/>
    <p:sldId id="316" r:id="rId49"/>
    <p:sldId id="277" r:id="rId50"/>
    <p:sldId id="259" r:id="rId51"/>
    <p:sldId id="271" r:id="rId52"/>
    <p:sldId id="27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1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epauledu-my.sharepoint.com/personal/wenowmbi_depaul_edu/Documents/Copy%20of%20Perceptual%20map%20fina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PAUL\QUARTER%205\ANALYTICAL%20TOOLS%20FOR%20MARKETERS\Final%20Project\Conjoint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PAUL\QUARTER%205\ANALYTICAL%20TOOLS%20FOR%20MARKETERS\Final%20Project\Conjoint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PAUL\QUARTER%205\ANALYTICAL%20TOOLS%20FOR%20MARKETERS\Final%20Project\Conjoint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Preference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Preference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Preference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Preference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Preference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2"/>
          <c:tx>
            <c:v>Brands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5"/>
            <c:spPr>
              <a:solidFill>
                <a:schemeClr val="accent3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Netflix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C52-441B-9175-0B29932585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Amazon Prime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C52-441B-9175-0B299325859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Hulu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Paramount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C52-441B-9175-0B299325859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Disney +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Youtube</a:t>
                    </a:r>
                    <a:r>
                      <a:rPr lang="en-US" baseline="0"/>
                      <a:t>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C52-441B-9175-0B2993258595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Apple TV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Peacock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C52-441B-9175-0B2993258595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Crunchyroll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Tubi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Clear!$B$2:$B$11</c:f>
              <c:numCache>
                <c:formatCode>General</c:formatCode>
                <c:ptCount val="10"/>
                <c:pt idx="0">
                  <c:v>0.80596999999999996</c:v>
                </c:pt>
                <c:pt idx="1">
                  <c:v>1.69</c:v>
                </c:pt>
                <c:pt idx="2">
                  <c:v>0.18998999999999999</c:v>
                </c:pt>
                <c:pt idx="3">
                  <c:v>-0.78769999999999996</c:v>
                </c:pt>
                <c:pt idx="4">
                  <c:v>-0.58909</c:v>
                </c:pt>
                <c:pt idx="5">
                  <c:v>1.45539</c:v>
                </c:pt>
                <c:pt idx="6">
                  <c:v>-1.2573399999999999</c:v>
                </c:pt>
                <c:pt idx="7">
                  <c:v>-0.36101</c:v>
                </c:pt>
                <c:pt idx="8">
                  <c:v>-0.60387000000000002</c:v>
                </c:pt>
                <c:pt idx="9">
                  <c:v>-0.54059999999999997</c:v>
                </c:pt>
              </c:numCache>
            </c:numRef>
          </c:xVal>
          <c:yVal>
            <c:numRef>
              <c:f>Clear!$C$2:$C$11</c:f>
              <c:numCache>
                <c:formatCode>General</c:formatCode>
                <c:ptCount val="10"/>
                <c:pt idx="0">
                  <c:v>0.66400000000000003</c:v>
                </c:pt>
                <c:pt idx="1">
                  <c:v>0.60895999999999995</c:v>
                </c:pt>
                <c:pt idx="2">
                  <c:v>0.48958000000000002</c:v>
                </c:pt>
                <c:pt idx="3">
                  <c:v>0.98707</c:v>
                </c:pt>
                <c:pt idx="4">
                  <c:v>1.2045399999999999</c:v>
                </c:pt>
                <c:pt idx="5">
                  <c:v>-1.3673500000000001</c:v>
                </c:pt>
                <c:pt idx="6">
                  <c:v>-0.80967999999999996</c:v>
                </c:pt>
                <c:pt idx="7">
                  <c:v>-1.2510600000000001</c:v>
                </c:pt>
                <c:pt idx="8">
                  <c:v>-1.0676000000000001</c:v>
                </c:pt>
                <c:pt idx="9">
                  <c:v>0.54152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0C52-441B-9175-0B2993258595}"/>
            </c:ext>
          </c:extLst>
        </c:ser>
        <c:ser>
          <c:idx val="3"/>
          <c:order val="3"/>
          <c:tx>
            <c:v>Attributes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228204068177265E-3"/>
                  <c:y val="-2.35564128844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Large</a:t>
                    </a:r>
                  </a:p>
                  <a:p>
                    <a:r>
                      <a:rPr lang="en-US"/>
                      <a:t>Content Library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C52-441B-9175-0B2993258595}"/>
                </c:ext>
              </c:extLst>
            </c:dLbl>
            <c:dLbl>
              <c:idx val="1"/>
              <c:layout>
                <c:manualLayout>
                  <c:x val="-9.2329708932056952E-3"/>
                  <c:y val="-3.702681671023039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Good Quality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C52-441B-9175-0B2993258595}"/>
                </c:ext>
              </c:extLst>
            </c:dLbl>
            <c:dLbl>
              <c:idx val="2"/>
              <c:layout>
                <c:manualLayout>
                  <c:x val="1.0232803395217973E-3"/>
                  <c:y val="1.315315884547816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</a:t>
                    </a:r>
                    <a:br>
                      <a:rPr lang="en-US"/>
                    </a:br>
                    <a:r>
                      <a:rPr lang="en-US"/>
                      <a:t>Subscription Price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C52-441B-9175-0B299325859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Device Compatibility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C52-441B-9175-0B2993258595}"/>
                </c:ext>
              </c:extLst>
            </c:dLbl>
            <c:dLbl>
              <c:idx val="4"/>
              <c:layout>
                <c:manualLayout>
                  <c:x val="-5.7594568015684605E-2"/>
                  <c:y val="2.509433529394287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# of Regions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C52-441B-9175-0B299325859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Low # of </a:t>
                    </a:r>
                  </a:p>
                  <a:p>
                    <a:r>
                      <a:rPr lang="en-US"/>
                      <a:t>Languages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C52-441B-9175-0B2993258595}"/>
                </c:ext>
              </c:extLst>
            </c:dLbl>
            <c:dLbl>
              <c:idx val="6"/>
              <c:layout>
                <c:manualLayout>
                  <c:x val="-5.4875387004396634E-2"/>
                  <c:y val="2.987080587332870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Poor Customer Support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C52-441B-9175-0B299325859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Easy</a:t>
                    </a:r>
                  </a:p>
                  <a:p>
                    <a:r>
                      <a:rPr lang="en-US"/>
                      <a:t>Searchability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C52-441B-9175-0B2993258595}"/>
                </c:ext>
              </c:extLst>
            </c:dLbl>
            <c:dLbl>
              <c:idx val="8"/>
              <c:layout>
                <c:manualLayout>
                  <c:x val="-5.4031085404663677E-2"/>
                  <c:y val="-3.029161479736234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</a:t>
                    </a:r>
                  </a:p>
                  <a:p>
                    <a:r>
                      <a:rPr lang="en-US"/>
                      <a:t># of Ads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C52-441B-9175-0B2993258595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Good</a:t>
                    </a:r>
                  </a:p>
                  <a:p>
                    <a:r>
                      <a:rPr lang="en-US"/>
                      <a:t>User Interface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C52-441B-9175-0B2993258595}"/>
                </c:ext>
              </c:extLst>
            </c:dLbl>
            <c:dLbl>
              <c:idx val="10"/>
              <c:layout>
                <c:manualLayout>
                  <c:x val="-3.6893732298397701E-2"/>
                  <c:y val="4.02370861784110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Parental Control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C52-441B-9175-0B2993258595}"/>
                </c:ext>
              </c:extLst>
            </c:dLbl>
            <c:dLbl>
              <c:idx val="11"/>
              <c:layout>
                <c:manualLayout>
                  <c:x val="1.3099842700754996E-2"/>
                  <c:y val="-2.804654749307299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High</a:t>
                    </a:r>
                  </a:p>
                  <a:p>
                    <a:r>
                      <a:rPr lang="en-US"/>
                      <a:t># User Profiles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C52-441B-9175-0B2993258595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Bad</a:t>
                    </a:r>
                    <a:br>
                      <a:rPr lang="en-US"/>
                    </a:br>
                    <a:r>
                      <a:rPr lang="en-US"/>
                      <a:t>Recomendations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C52-441B-9175-0B2993258595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Low # of Features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C52-441B-9175-0B2993258595}"/>
                </c:ext>
              </c:extLst>
            </c:dLbl>
            <c:dLbl>
              <c:idx val="14"/>
              <c:layout>
                <c:manualLayout>
                  <c:x val="-5.9736558653551812E-2"/>
                  <c:y val="-5.09515373054171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Low Bundle Options</a:t>
                    </a:r>
                    <a:endParaRPr lang="en-US" baseline="0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C52-441B-9175-0B2993258595}"/>
                </c:ext>
              </c:extLst>
            </c:dLbl>
            <c:dLbl>
              <c:idx val="15"/>
              <c:layout>
                <c:manualLayout>
                  <c:x val="-6.735041002393348E-2"/>
                  <c:y val="-1.55056646308371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>
                        <a:solidFill>
                          <a:srgbClr val="FF0000"/>
                        </a:solidFill>
                      </a:rPr>
                      <a:t>Preference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C52-441B-9175-0B29932585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Clear!$B$12:$B$27</c:f>
              <c:numCache>
                <c:formatCode>General</c:formatCode>
                <c:ptCount val="16"/>
                <c:pt idx="0">
                  <c:v>0.40200000000000002</c:v>
                </c:pt>
                <c:pt idx="1">
                  <c:v>0.44</c:v>
                </c:pt>
                <c:pt idx="2">
                  <c:v>0.81799999999999995</c:v>
                </c:pt>
                <c:pt idx="3">
                  <c:v>0.85399999999999998</c:v>
                </c:pt>
                <c:pt idx="4">
                  <c:v>-0.92100000000000004</c:v>
                </c:pt>
                <c:pt idx="5">
                  <c:v>-0.91400000000000003</c:v>
                </c:pt>
                <c:pt idx="6">
                  <c:v>-0.39800000000000002</c:v>
                </c:pt>
                <c:pt idx="7">
                  <c:v>0.44800000000000001</c:v>
                </c:pt>
                <c:pt idx="8">
                  <c:v>-3.0000000000000001E-3</c:v>
                </c:pt>
                <c:pt idx="9">
                  <c:v>5.7000000000000002E-2</c:v>
                </c:pt>
                <c:pt idx="10">
                  <c:v>0.48399999999999999</c:v>
                </c:pt>
                <c:pt idx="11">
                  <c:v>0.153</c:v>
                </c:pt>
                <c:pt idx="12">
                  <c:v>-0.8</c:v>
                </c:pt>
                <c:pt idx="13">
                  <c:v>-0.255</c:v>
                </c:pt>
                <c:pt idx="14">
                  <c:v>0.26300000000000001</c:v>
                </c:pt>
                <c:pt idx="15">
                  <c:v>0.78300000000000003</c:v>
                </c:pt>
              </c:numCache>
            </c:numRef>
          </c:xVal>
          <c:yVal>
            <c:numRef>
              <c:f>Clear!$C$12:$C$27</c:f>
              <c:numCache>
                <c:formatCode>General</c:formatCode>
                <c:ptCount val="16"/>
                <c:pt idx="0">
                  <c:v>0.35299999999999998</c:v>
                </c:pt>
                <c:pt idx="1">
                  <c:v>0.184</c:v>
                </c:pt>
                <c:pt idx="2">
                  <c:v>0.161</c:v>
                </c:pt>
                <c:pt idx="3">
                  <c:v>0.29299999999999998</c:v>
                </c:pt>
                <c:pt idx="4">
                  <c:v>-0.13400000000000001</c:v>
                </c:pt>
                <c:pt idx="5">
                  <c:v>3.5000000000000003E-2</c:v>
                </c:pt>
                <c:pt idx="6">
                  <c:v>0.45</c:v>
                </c:pt>
                <c:pt idx="7">
                  <c:v>0.54400000000000004</c:v>
                </c:pt>
                <c:pt idx="8">
                  <c:v>0.76600000000000001</c:v>
                </c:pt>
                <c:pt idx="9">
                  <c:v>0.93600000000000005</c:v>
                </c:pt>
                <c:pt idx="10">
                  <c:v>0.11600000000000001</c:v>
                </c:pt>
                <c:pt idx="11">
                  <c:v>0.82799999999999996</c:v>
                </c:pt>
                <c:pt idx="12">
                  <c:v>0.34899999999999998</c:v>
                </c:pt>
                <c:pt idx="13">
                  <c:v>0.56399999999999995</c:v>
                </c:pt>
                <c:pt idx="14">
                  <c:v>0.184</c:v>
                </c:pt>
                <c:pt idx="15">
                  <c:v>0.20100000000000001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0C52-441B-9175-0B299325859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230738768"/>
        <c:axId val="1738381136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Clear!$B$1</c15:sqref>
                        </c15:formulaRef>
                      </c:ext>
                    </c:extLst>
                    <c:strCache>
                      <c:ptCount val="1"/>
                      <c:pt idx="0">
                        <c:v>x-axis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>
                      <c:ext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>
                      <c:ext uri="{02D57815-91ED-43cb-92C2-25804820EDAC}">
                        <c15:formulaRef>
                          <c15:sqref>Clear!$B$2:$B$27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0.80596999999999996</c:v>
                      </c:pt>
                      <c:pt idx="1">
                        <c:v>1.69</c:v>
                      </c:pt>
                      <c:pt idx="2">
                        <c:v>0.18998999999999999</c:v>
                      </c:pt>
                      <c:pt idx="3">
                        <c:v>-0.78769999999999996</c:v>
                      </c:pt>
                      <c:pt idx="4">
                        <c:v>-0.58909</c:v>
                      </c:pt>
                      <c:pt idx="5">
                        <c:v>1.45539</c:v>
                      </c:pt>
                      <c:pt idx="6">
                        <c:v>-1.2573399999999999</c:v>
                      </c:pt>
                      <c:pt idx="7">
                        <c:v>-0.36101</c:v>
                      </c:pt>
                      <c:pt idx="8">
                        <c:v>-0.60387000000000002</c:v>
                      </c:pt>
                      <c:pt idx="9">
                        <c:v>-0.54059999999999997</c:v>
                      </c:pt>
                      <c:pt idx="10">
                        <c:v>0.40200000000000002</c:v>
                      </c:pt>
                      <c:pt idx="11">
                        <c:v>0.44</c:v>
                      </c:pt>
                      <c:pt idx="12">
                        <c:v>0.81799999999999995</c:v>
                      </c:pt>
                      <c:pt idx="13">
                        <c:v>0.85399999999999998</c:v>
                      </c:pt>
                      <c:pt idx="14">
                        <c:v>-0.92100000000000004</c:v>
                      </c:pt>
                      <c:pt idx="15">
                        <c:v>-0.91400000000000003</c:v>
                      </c:pt>
                      <c:pt idx="16">
                        <c:v>-0.39800000000000002</c:v>
                      </c:pt>
                      <c:pt idx="17">
                        <c:v>0.44800000000000001</c:v>
                      </c:pt>
                      <c:pt idx="18">
                        <c:v>-3.0000000000000001E-3</c:v>
                      </c:pt>
                      <c:pt idx="19">
                        <c:v>5.7000000000000002E-2</c:v>
                      </c:pt>
                      <c:pt idx="20">
                        <c:v>0.48399999999999999</c:v>
                      </c:pt>
                      <c:pt idx="21">
                        <c:v>0.153</c:v>
                      </c:pt>
                      <c:pt idx="22">
                        <c:v>-0.8</c:v>
                      </c:pt>
                      <c:pt idx="23">
                        <c:v>-0.255</c:v>
                      </c:pt>
                      <c:pt idx="24">
                        <c:v>0.26300000000000001</c:v>
                      </c:pt>
                      <c:pt idx="25">
                        <c:v>0.78300000000000003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1C-0C52-441B-9175-0B2993258595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Clear!$C$1</c15:sqref>
                        </c15:formulaRef>
                      </c:ext>
                    </c:extLst>
                    <c:strCache>
                      <c:ptCount val="1"/>
                      <c:pt idx="0">
                        <c:v>y-axis plot points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xVal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Clear!$A$2:$A$27</c15:sqref>
                        </c15:formulaRef>
                      </c:ext>
                    </c:extLst>
                    <c:strCache>
                      <c:ptCount val="26"/>
                      <c:pt idx="0">
                        <c:v>netflix</c:v>
                      </c:pt>
                      <c:pt idx="1">
                        <c:v>amazon prime</c:v>
                      </c:pt>
                      <c:pt idx="2">
                        <c:v>Hulu</c:v>
                      </c:pt>
                      <c:pt idx="3">
                        <c:v>paramount plus</c:v>
                      </c:pt>
                      <c:pt idx="4">
                        <c:v>disney</c:v>
                      </c:pt>
                      <c:pt idx="5">
                        <c:v>Youtube</c:v>
                      </c:pt>
                      <c:pt idx="6">
                        <c:v>Apple tv</c:v>
                      </c:pt>
                      <c:pt idx="7">
                        <c:v>Peacock</c:v>
                      </c:pt>
                      <c:pt idx="8">
                        <c:v>Cruncyroll</c:v>
                      </c:pt>
                      <c:pt idx="9">
                        <c:v>Tubi</c:v>
                      </c:pt>
                      <c:pt idx="10">
                        <c:v>Quality Content library</c:v>
                      </c:pt>
                      <c:pt idx="11">
                        <c:v>Good Streaming Quality</c:v>
                      </c:pt>
                      <c:pt idx="12">
                        <c:v>Low Subscription Price</c:v>
                      </c:pt>
                      <c:pt idx="13">
                        <c:v>High Device Compatibility</c:v>
                      </c:pt>
                      <c:pt idx="14">
                        <c:v>Low Region Restriction</c:v>
                      </c:pt>
                      <c:pt idx="15">
                        <c:v>Language restriction</c:v>
                      </c:pt>
                      <c:pt idx="16">
                        <c:v>Good Customer Support</c:v>
                      </c:pt>
                      <c:pt idx="17">
                        <c:v>Easy Searchability</c:v>
                      </c:pt>
                      <c:pt idx="18">
                        <c:v>High no. of ads</c:v>
                      </c:pt>
                      <c:pt idx="19">
                        <c:v>Good User Interface</c:v>
                      </c:pt>
                      <c:pt idx="20">
                        <c:v>High Degree of Parental Control</c:v>
                      </c:pt>
                      <c:pt idx="21">
                        <c:v>Low no of Users Per Profile</c:v>
                      </c:pt>
                      <c:pt idx="22">
                        <c:v>Good Recommendations</c:v>
                      </c:pt>
                      <c:pt idx="23">
                        <c:v>Low Number of Additional Features</c:v>
                      </c:pt>
                      <c:pt idx="24">
                        <c:v>Low number of Bundling Options</c:v>
                      </c:pt>
                      <c:pt idx="25">
                        <c:v>Preference</c:v>
                      </c:pt>
                    </c:strCache>
                  </c:str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Clear!$C$2:$C$27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0.66400000000000003</c:v>
                      </c:pt>
                      <c:pt idx="1">
                        <c:v>0.60895999999999995</c:v>
                      </c:pt>
                      <c:pt idx="2">
                        <c:v>0.48958000000000002</c:v>
                      </c:pt>
                      <c:pt idx="3">
                        <c:v>0.98707</c:v>
                      </c:pt>
                      <c:pt idx="4">
                        <c:v>1.2045399999999999</c:v>
                      </c:pt>
                      <c:pt idx="5">
                        <c:v>-1.3673500000000001</c:v>
                      </c:pt>
                      <c:pt idx="6">
                        <c:v>-0.80967999999999996</c:v>
                      </c:pt>
                      <c:pt idx="7">
                        <c:v>-1.2510600000000001</c:v>
                      </c:pt>
                      <c:pt idx="8">
                        <c:v>-1.0676000000000001</c:v>
                      </c:pt>
                      <c:pt idx="9">
                        <c:v>0.54152</c:v>
                      </c:pt>
                      <c:pt idx="10">
                        <c:v>0.35299999999999998</c:v>
                      </c:pt>
                      <c:pt idx="11">
                        <c:v>0.184</c:v>
                      </c:pt>
                      <c:pt idx="12">
                        <c:v>0.161</c:v>
                      </c:pt>
                      <c:pt idx="13">
                        <c:v>0.29299999999999998</c:v>
                      </c:pt>
                      <c:pt idx="14">
                        <c:v>-0.13400000000000001</c:v>
                      </c:pt>
                      <c:pt idx="15">
                        <c:v>3.5000000000000003E-2</c:v>
                      </c:pt>
                      <c:pt idx="16">
                        <c:v>0.45</c:v>
                      </c:pt>
                      <c:pt idx="17">
                        <c:v>0.54400000000000004</c:v>
                      </c:pt>
                      <c:pt idx="18">
                        <c:v>0.76600000000000001</c:v>
                      </c:pt>
                      <c:pt idx="19">
                        <c:v>0.93600000000000005</c:v>
                      </c:pt>
                      <c:pt idx="20">
                        <c:v>0.11600000000000001</c:v>
                      </c:pt>
                      <c:pt idx="21">
                        <c:v>0.82799999999999996</c:v>
                      </c:pt>
                      <c:pt idx="22">
                        <c:v>0.34899999999999998</c:v>
                      </c:pt>
                      <c:pt idx="23">
                        <c:v>0.56399999999999995</c:v>
                      </c:pt>
                      <c:pt idx="24">
                        <c:v>0.184</c:v>
                      </c:pt>
                      <c:pt idx="25">
                        <c:v>0.20100000000000001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D-0C52-441B-9175-0B2993258595}"/>
                  </c:ext>
                </c:extLst>
              </c15:ser>
            </c15:filteredScatterSeries>
          </c:ext>
        </c:extLst>
      </c:scatterChart>
      <c:valAx>
        <c:axId val="123073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381136"/>
        <c:crosses val="autoZero"/>
        <c:crossBetween val="midCat"/>
      </c:valAx>
      <c:valAx>
        <c:axId val="173838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073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UTILITY</a:t>
            </a:r>
            <a:r>
              <a:rPr lang="en-US" baseline="0"/>
              <a:t> CHART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'Regression Output'!$N$15:$N$36</c:f>
              <c:strCache>
                <c:ptCount val="22"/>
                <c:pt idx="0">
                  <c:v>Intercept</c:v>
                </c:pt>
                <c:pt idx="1">
                  <c:v>&lt;50</c:v>
                </c:pt>
                <c:pt idx="2">
                  <c:v>100-150</c:v>
                </c:pt>
                <c:pt idx="3">
                  <c:v>&gt;150</c:v>
                </c:pt>
                <c:pt idx="4">
                  <c:v>under 500</c:v>
                </c:pt>
                <c:pt idx="5">
                  <c:v>500-2000</c:v>
                </c:pt>
                <c:pt idx="6">
                  <c:v>&gt;2000</c:v>
                </c:pt>
                <c:pt idx="7">
                  <c:v>no ads</c:v>
                </c:pt>
                <c:pt idx="8">
                  <c:v>occasional interruptions</c:v>
                </c:pt>
                <c:pt idx="9">
                  <c:v>frequent interruptions</c:v>
                </c:pt>
                <c:pt idx="10">
                  <c:v>&lt;5 titles per month</c:v>
                </c:pt>
                <c:pt idx="11">
                  <c:v>5-20 titles</c:v>
                </c:pt>
                <c:pt idx="12">
                  <c:v>&gt;20 titles per month</c:v>
                </c:pt>
                <c:pt idx="13">
                  <c:v>&lt;3 stars</c:v>
                </c:pt>
                <c:pt idx="14">
                  <c:v>3-4.5 stars</c:v>
                </c:pt>
                <c:pt idx="15">
                  <c:v>&gt;4.5</c:v>
                </c:pt>
                <c:pt idx="16">
                  <c:v>&lt;30 min</c:v>
                </c:pt>
                <c:pt idx="17">
                  <c:v>30-90</c:v>
                </c:pt>
                <c:pt idx="18">
                  <c:v>&gt;90</c:v>
                </c:pt>
                <c:pt idx="19">
                  <c:v>1 stream</c:v>
                </c:pt>
                <c:pt idx="20">
                  <c:v>2-3 streams</c:v>
                </c:pt>
                <c:pt idx="21">
                  <c:v>&gt;3 streams</c:v>
                </c:pt>
              </c:strCache>
            </c:strRef>
          </c:cat>
          <c:val>
            <c:numRef>
              <c:f>'Regression Output'!$P$15:$P$36</c:f>
              <c:numCache>
                <c:formatCode>0.00</c:formatCode>
                <c:ptCount val="22"/>
                <c:pt idx="0">
                  <c:v>1</c:v>
                </c:pt>
                <c:pt idx="1">
                  <c:v>3.9383561643835822E-2</c:v>
                </c:pt>
                <c:pt idx="2">
                  <c:v>0.10445205479452045</c:v>
                </c:pt>
                <c:pt idx="3">
                  <c:v>2.9109589041096017E-2</c:v>
                </c:pt>
                <c:pt idx="4">
                  <c:v>0</c:v>
                </c:pt>
                <c:pt idx="5">
                  <c:v>0.10787671232876685</c:v>
                </c:pt>
                <c:pt idx="6">
                  <c:v>2.9109589041096017E-2</c:v>
                </c:pt>
                <c:pt idx="7">
                  <c:v>4.2808219178082328E-2</c:v>
                </c:pt>
                <c:pt idx="8">
                  <c:v>8.5616438356165368E-3</c:v>
                </c:pt>
                <c:pt idx="9">
                  <c:v>2.9109589041096017E-2</c:v>
                </c:pt>
                <c:pt idx="10">
                  <c:v>3.4246575342466085E-2</c:v>
                </c:pt>
                <c:pt idx="11">
                  <c:v>1.7123287671233188E-2</c:v>
                </c:pt>
                <c:pt idx="12">
                  <c:v>2.9109589041096017E-2</c:v>
                </c:pt>
                <c:pt idx="13">
                  <c:v>7.5342465753424653E-2</c:v>
                </c:pt>
                <c:pt idx="14">
                  <c:v>1.7123287671233143E-2</c:v>
                </c:pt>
                <c:pt idx="15">
                  <c:v>2.9109589041096017E-2</c:v>
                </c:pt>
                <c:pt idx="16">
                  <c:v>5.4794520547945168E-2</c:v>
                </c:pt>
                <c:pt idx="17">
                  <c:v>6.3356164383561606E-2</c:v>
                </c:pt>
                <c:pt idx="18">
                  <c:v>2.9109589041096017E-2</c:v>
                </c:pt>
                <c:pt idx="19">
                  <c:v>3.4246575342465752E-2</c:v>
                </c:pt>
                <c:pt idx="20">
                  <c:v>6.335616438356162E-2</c:v>
                </c:pt>
                <c:pt idx="21">
                  <c:v>2.9109589041096017E-2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32-4B3A-AC36-A02AFC767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59825903"/>
        <c:axId val="1159842223"/>
      </c:barChart>
      <c:catAx>
        <c:axId val="1159825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42223"/>
        <c:crosses val="autoZero"/>
        <c:auto val="1"/>
        <c:lblAlgn val="ctr"/>
        <c:lblOffset val="100"/>
        <c:noMultiLvlLbl val="0"/>
      </c:catAx>
      <c:valAx>
        <c:axId val="1159842223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25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'[Conjoint data.xlsx]Market share2'!$G$33:$G$42</c:f>
              <c:strCache>
                <c:ptCount val="10"/>
                <c:pt idx="0">
                  <c:v>DISNEY PLUS</c:v>
                </c:pt>
                <c:pt idx="1">
                  <c:v>PEACOCK</c:v>
                </c:pt>
                <c:pt idx="2">
                  <c:v>HULU</c:v>
                </c:pt>
                <c:pt idx="3">
                  <c:v>PARAMOUNT PLUS</c:v>
                </c:pt>
                <c:pt idx="4">
                  <c:v>NETFLIX</c:v>
                </c:pt>
                <c:pt idx="5">
                  <c:v>CRUNCHYROLL</c:v>
                </c:pt>
                <c:pt idx="6">
                  <c:v>AMAZON PRIME</c:v>
                </c:pt>
                <c:pt idx="7">
                  <c:v>APPLE TV</c:v>
                </c:pt>
                <c:pt idx="8">
                  <c:v>TUBI</c:v>
                </c:pt>
                <c:pt idx="9">
                  <c:v>YOUTUBE TV</c:v>
                </c:pt>
              </c:strCache>
            </c:strRef>
          </c:cat>
          <c:val>
            <c:numRef>
              <c:f>'[Conjoint data.xlsx]Market share2'!$J$33:$J$42</c:f>
              <c:numCache>
                <c:formatCode>0.00%</c:formatCode>
                <c:ptCount val="10"/>
                <c:pt idx="0">
                  <c:v>0.1085584325602484</c:v>
                </c:pt>
                <c:pt idx="1">
                  <c:v>0.10781742225574679</c:v>
                </c:pt>
                <c:pt idx="2">
                  <c:v>0.10277005906939017</c:v>
                </c:pt>
                <c:pt idx="3">
                  <c:v>0.10102527860447669</c:v>
                </c:pt>
                <c:pt idx="4">
                  <c:v>0.10085243813580057</c:v>
                </c:pt>
                <c:pt idx="5">
                  <c:v>0.10016402827089885</c:v>
                </c:pt>
                <c:pt idx="6">
                  <c:v>9.9992661284042009E-2</c:v>
                </c:pt>
                <c:pt idx="7">
                  <c:v>9.679182609600466E-2</c:v>
                </c:pt>
                <c:pt idx="8">
                  <c:v>9.226061500269582E-2</c:v>
                </c:pt>
                <c:pt idx="9">
                  <c:v>8.9767238720695891E-2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E-42F6-B081-57CF1A6FC4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9815823"/>
        <c:axId val="1159830223"/>
      </c:barChart>
      <c:catAx>
        <c:axId val="115981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30223"/>
        <c:crosses val="autoZero"/>
        <c:auto val="1"/>
        <c:lblAlgn val="ctr"/>
        <c:lblOffset val="100"/>
        <c:noMultiLvlLbl val="0"/>
      </c:catAx>
      <c:valAx>
        <c:axId val="1159830223"/>
        <c:scaling>
          <c:orientation val="minMax"/>
          <c:min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15823"/>
        <c:crosses val="autoZero"/>
        <c:crossBetween val="between"/>
        <c:majorUnit val="1.0000000000000002E-2"/>
        <c:minorUnit val="1.0000000000000002E-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'[Conjoint data.xlsx]Market share2'!$G$33:$G$42</c:f>
              <c:strCache>
                <c:ptCount val="10"/>
                <c:pt idx="0">
                  <c:v>DISNEY PLUS</c:v>
                </c:pt>
                <c:pt idx="1">
                  <c:v>PEACOCK</c:v>
                </c:pt>
                <c:pt idx="2">
                  <c:v>HULU</c:v>
                </c:pt>
                <c:pt idx="3">
                  <c:v>PARAMOUNT PLUS</c:v>
                </c:pt>
                <c:pt idx="4">
                  <c:v>NETFLIX</c:v>
                </c:pt>
                <c:pt idx="5">
                  <c:v>CRUNCHYROLL</c:v>
                </c:pt>
                <c:pt idx="6">
                  <c:v>AMAZON PRIME</c:v>
                </c:pt>
                <c:pt idx="7">
                  <c:v>APPLE TV</c:v>
                </c:pt>
                <c:pt idx="8">
                  <c:v>TUBI</c:v>
                </c:pt>
                <c:pt idx="9">
                  <c:v>YOUTUBE TV</c:v>
                </c:pt>
              </c:strCache>
            </c:strRef>
          </c:cat>
          <c:val>
            <c:numRef>
              <c:f>'[Conjoint data.xlsx]Market share2'!$J$33:$J$42</c:f>
              <c:numCache>
                <c:formatCode>0.00%</c:formatCode>
                <c:ptCount val="10"/>
                <c:pt idx="0">
                  <c:v>0.1085584325602484</c:v>
                </c:pt>
                <c:pt idx="1">
                  <c:v>0.10781742225574679</c:v>
                </c:pt>
                <c:pt idx="2">
                  <c:v>0.10277005906939017</c:v>
                </c:pt>
                <c:pt idx="3">
                  <c:v>0.10102527860447669</c:v>
                </c:pt>
                <c:pt idx="4">
                  <c:v>0.10085243813580057</c:v>
                </c:pt>
                <c:pt idx="5">
                  <c:v>0.10016402827089885</c:v>
                </c:pt>
                <c:pt idx="6">
                  <c:v>9.9992661284042009E-2</c:v>
                </c:pt>
                <c:pt idx="7">
                  <c:v>9.679182609600466E-2</c:v>
                </c:pt>
                <c:pt idx="8">
                  <c:v>9.226061500269582E-2</c:v>
                </c:pt>
                <c:pt idx="9">
                  <c:v>8.9767238720695891E-2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FA-4183-A3EF-C255F26E38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9815823"/>
        <c:axId val="1159830223"/>
      </c:barChart>
      <c:catAx>
        <c:axId val="115981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30223"/>
        <c:crosses val="autoZero"/>
        <c:auto val="1"/>
        <c:lblAlgn val="ctr"/>
        <c:lblOffset val="100"/>
        <c:noMultiLvlLbl val="0"/>
      </c:catAx>
      <c:valAx>
        <c:axId val="1159830223"/>
        <c:scaling>
          <c:orientation val="minMax"/>
          <c:min val="9.000000000000002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9815823"/>
        <c:crosses val="autoZero"/>
        <c:crossBetween val="between"/>
        <c:majorUnit val="1.0000000000000002E-2"/>
        <c:minorUnit val="1.0000000000000002E-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17213-71C3-4899-BB01-410E36B1F653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29F2CEF9-0C9D-4B81-8AD6-3BC5CBFF98BC}">
      <dgm:prSet/>
      <dgm:spPr/>
      <dgm:t>
        <a:bodyPr/>
        <a:lstStyle/>
        <a:p>
          <a:r>
            <a:rPr lang="en-US"/>
            <a:t>Increase</a:t>
          </a:r>
        </a:p>
      </dgm:t>
    </dgm:pt>
    <dgm:pt modelId="{91AC1F2E-BADB-43FF-8D0A-BCD426AFAF15}" type="parTrans" cxnId="{8FABA3D0-06F2-400F-A4F9-D8137C6CFDB1}">
      <dgm:prSet/>
      <dgm:spPr/>
      <dgm:t>
        <a:bodyPr/>
        <a:lstStyle/>
        <a:p>
          <a:endParaRPr lang="en-US"/>
        </a:p>
      </dgm:t>
    </dgm:pt>
    <dgm:pt modelId="{6E4AAAB4-CE70-4CFF-BA66-C9A6E5D7958A}" type="sibTrans" cxnId="{8FABA3D0-06F2-400F-A4F9-D8137C6CFDB1}">
      <dgm:prSet/>
      <dgm:spPr/>
      <dgm:t>
        <a:bodyPr/>
        <a:lstStyle/>
        <a:p>
          <a:endParaRPr lang="en-US"/>
        </a:p>
      </dgm:t>
    </dgm:pt>
    <dgm:pt modelId="{914699EE-5397-4F54-8C1E-75597BC3E6BC}">
      <dgm:prSet/>
      <dgm:spPr/>
      <dgm:t>
        <a:bodyPr/>
        <a:lstStyle/>
        <a:p>
          <a:r>
            <a:rPr lang="en-US"/>
            <a:t>Apple TV needs to increase their number of streamers by reducing their subscription price (Strong)</a:t>
          </a:r>
        </a:p>
      </dgm:t>
    </dgm:pt>
    <dgm:pt modelId="{300EC8D0-576F-45F2-8D4C-7D73839AFF8D}" type="parTrans" cxnId="{3B089A66-319A-4303-86D6-1284445513A6}">
      <dgm:prSet/>
      <dgm:spPr/>
      <dgm:t>
        <a:bodyPr/>
        <a:lstStyle/>
        <a:p>
          <a:endParaRPr lang="en-US"/>
        </a:p>
      </dgm:t>
    </dgm:pt>
    <dgm:pt modelId="{D69B751C-3F67-49D2-81AF-7C1452227AB8}" type="sibTrans" cxnId="{3B089A66-319A-4303-86D6-1284445513A6}">
      <dgm:prSet/>
      <dgm:spPr/>
      <dgm:t>
        <a:bodyPr/>
        <a:lstStyle/>
        <a:p>
          <a:endParaRPr lang="en-US"/>
        </a:p>
      </dgm:t>
    </dgm:pt>
    <dgm:pt modelId="{0EABCA3D-A495-478E-96D4-7A5F703D1521}">
      <dgm:prSet/>
      <dgm:spPr/>
      <dgm:t>
        <a:bodyPr/>
        <a:lstStyle/>
        <a:p>
          <a:r>
            <a:rPr lang="en-US"/>
            <a:t>Increase</a:t>
          </a:r>
        </a:p>
      </dgm:t>
    </dgm:pt>
    <dgm:pt modelId="{CE813DCE-E4CF-4007-8FCA-49981334E1E8}" type="parTrans" cxnId="{FCF0D8FC-914E-421E-B5AA-0542E68BA18F}">
      <dgm:prSet/>
      <dgm:spPr/>
      <dgm:t>
        <a:bodyPr/>
        <a:lstStyle/>
        <a:p>
          <a:endParaRPr lang="en-US"/>
        </a:p>
      </dgm:t>
    </dgm:pt>
    <dgm:pt modelId="{A098F247-B4D7-4114-BED6-F22968397FF8}" type="sibTrans" cxnId="{FCF0D8FC-914E-421E-B5AA-0542E68BA18F}">
      <dgm:prSet/>
      <dgm:spPr/>
      <dgm:t>
        <a:bodyPr/>
        <a:lstStyle/>
        <a:p>
          <a:endParaRPr lang="en-US"/>
        </a:p>
      </dgm:t>
    </dgm:pt>
    <dgm:pt modelId="{30D931D9-A437-40DD-ADF3-4B954B8BA129}">
      <dgm:prSet/>
      <dgm:spPr/>
      <dgm:t>
        <a:bodyPr/>
        <a:lstStyle/>
        <a:p>
          <a:r>
            <a:rPr lang="en-US"/>
            <a:t>Increase the amount of content to attract more streamers (Strong)</a:t>
          </a:r>
        </a:p>
      </dgm:t>
    </dgm:pt>
    <dgm:pt modelId="{1C4FFE77-5E54-48E1-B0DE-47670C53EC62}" type="parTrans" cxnId="{76C7444E-F2A7-4F52-95D0-C14324E700CA}">
      <dgm:prSet/>
      <dgm:spPr/>
      <dgm:t>
        <a:bodyPr/>
        <a:lstStyle/>
        <a:p>
          <a:endParaRPr lang="en-US"/>
        </a:p>
      </dgm:t>
    </dgm:pt>
    <dgm:pt modelId="{6CA3835D-9615-4884-A125-6475F3808913}" type="sibTrans" cxnId="{76C7444E-F2A7-4F52-95D0-C14324E700CA}">
      <dgm:prSet/>
      <dgm:spPr/>
      <dgm:t>
        <a:bodyPr/>
        <a:lstStyle/>
        <a:p>
          <a:endParaRPr lang="en-US"/>
        </a:p>
      </dgm:t>
    </dgm:pt>
    <dgm:pt modelId="{9D886AB4-2B8C-4D61-9339-27AF87A79DB1}">
      <dgm:prSet/>
      <dgm:spPr/>
      <dgm:t>
        <a:bodyPr/>
        <a:lstStyle/>
        <a:p>
          <a:r>
            <a:rPr lang="en-US"/>
            <a:t>Decrease</a:t>
          </a:r>
        </a:p>
      </dgm:t>
    </dgm:pt>
    <dgm:pt modelId="{69E5D91F-BB7A-422B-B4A6-4AE3CA75B28C}" type="parTrans" cxnId="{99E7BCD8-41F9-4A83-BEB1-FDB362260354}">
      <dgm:prSet/>
      <dgm:spPr/>
      <dgm:t>
        <a:bodyPr/>
        <a:lstStyle/>
        <a:p>
          <a:endParaRPr lang="en-US"/>
        </a:p>
      </dgm:t>
    </dgm:pt>
    <dgm:pt modelId="{607921BF-A5B5-40E1-B856-43FC43B7F071}" type="sibTrans" cxnId="{99E7BCD8-41F9-4A83-BEB1-FDB362260354}">
      <dgm:prSet/>
      <dgm:spPr/>
      <dgm:t>
        <a:bodyPr/>
        <a:lstStyle/>
        <a:p>
          <a:endParaRPr lang="en-US"/>
        </a:p>
      </dgm:t>
    </dgm:pt>
    <dgm:pt modelId="{475E777A-C654-43AF-A666-92F76FD322FB}">
      <dgm:prSet/>
      <dgm:spPr/>
      <dgm:t>
        <a:bodyPr/>
        <a:lstStyle/>
        <a:p>
          <a:r>
            <a:rPr lang="en-US"/>
            <a:t>Decrease # of ads (Strong)</a:t>
          </a:r>
        </a:p>
      </dgm:t>
    </dgm:pt>
    <dgm:pt modelId="{33A09EA4-10D4-4F16-91E3-FFF6268BBCCF}" type="parTrans" cxnId="{D95987C7-E95E-4B85-8946-370D3626A209}">
      <dgm:prSet/>
      <dgm:spPr/>
      <dgm:t>
        <a:bodyPr/>
        <a:lstStyle/>
        <a:p>
          <a:endParaRPr lang="en-US"/>
        </a:p>
      </dgm:t>
    </dgm:pt>
    <dgm:pt modelId="{AACB2BEA-961F-490D-9282-20ED820737B1}" type="sibTrans" cxnId="{D95987C7-E95E-4B85-8946-370D3626A209}">
      <dgm:prSet/>
      <dgm:spPr/>
      <dgm:t>
        <a:bodyPr/>
        <a:lstStyle/>
        <a:p>
          <a:endParaRPr lang="en-US"/>
        </a:p>
      </dgm:t>
    </dgm:pt>
    <dgm:pt modelId="{77488FE8-BD7A-4F85-A558-136B459437F5}">
      <dgm:prSet/>
      <dgm:spPr/>
      <dgm:t>
        <a:bodyPr/>
        <a:lstStyle/>
        <a:p>
          <a:r>
            <a:rPr lang="en-US"/>
            <a:t>Increase</a:t>
          </a:r>
        </a:p>
      </dgm:t>
    </dgm:pt>
    <dgm:pt modelId="{43C11546-8293-4423-92D1-6D6EECDB4B75}" type="parTrans" cxnId="{19A861B0-9298-416E-A3D9-93DBF1B839DC}">
      <dgm:prSet/>
      <dgm:spPr/>
      <dgm:t>
        <a:bodyPr/>
        <a:lstStyle/>
        <a:p>
          <a:endParaRPr lang="en-US"/>
        </a:p>
      </dgm:t>
    </dgm:pt>
    <dgm:pt modelId="{40FCBF6D-0EBE-4C24-BFC0-DEB7EECBEAE2}" type="sibTrans" cxnId="{19A861B0-9298-416E-A3D9-93DBF1B839DC}">
      <dgm:prSet/>
      <dgm:spPr/>
      <dgm:t>
        <a:bodyPr/>
        <a:lstStyle/>
        <a:p>
          <a:endParaRPr lang="en-US"/>
        </a:p>
      </dgm:t>
    </dgm:pt>
    <dgm:pt modelId="{830F93B3-818C-45E2-B675-8038EE152F06}">
      <dgm:prSet/>
      <dgm:spPr/>
      <dgm:t>
        <a:bodyPr/>
        <a:lstStyle/>
        <a:p>
          <a:r>
            <a:rPr lang="en-US"/>
            <a:t>Increase Language Options and perception of regions available to cater to diverse audiences (Weak)</a:t>
          </a:r>
        </a:p>
      </dgm:t>
    </dgm:pt>
    <dgm:pt modelId="{2EAAB13A-2C81-4791-93F9-021AF2770F0C}" type="parTrans" cxnId="{3FDEE1C8-6CEB-4D1A-9788-4C99EBC36724}">
      <dgm:prSet/>
      <dgm:spPr/>
      <dgm:t>
        <a:bodyPr/>
        <a:lstStyle/>
        <a:p>
          <a:endParaRPr lang="en-US"/>
        </a:p>
      </dgm:t>
    </dgm:pt>
    <dgm:pt modelId="{A8F3F33A-7FDB-449B-9569-60491F3467C6}" type="sibTrans" cxnId="{3FDEE1C8-6CEB-4D1A-9788-4C99EBC36724}">
      <dgm:prSet/>
      <dgm:spPr/>
      <dgm:t>
        <a:bodyPr/>
        <a:lstStyle/>
        <a:p>
          <a:endParaRPr lang="en-US"/>
        </a:p>
      </dgm:t>
    </dgm:pt>
    <dgm:pt modelId="{9FA8029D-D022-4DCA-A424-BCE1FB1057B3}">
      <dgm:prSet/>
      <dgm:spPr/>
      <dgm:t>
        <a:bodyPr/>
        <a:lstStyle/>
        <a:p>
          <a:r>
            <a:rPr lang="en-US"/>
            <a:t>Increase</a:t>
          </a:r>
        </a:p>
      </dgm:t>
    </dgm:pt>
    <dgm:pt modelId="{9F254C46-70A9-4ADA-8B30-F5E2C873BBC8}" type="parTrans" cxnId="{F6072CA6-D3BB-4F78-818C-88A2FE6815F7}">
      <dgm:prSet/>
      <dgm:spPr/>
      <dgm:t>
        <a:bodyPr/>
        <a:lstStyle/>
        <a:p>
          <a:endParaRPr lang="en-US"/>
        </a:p>
      </dgm:t>
    </dgm:pt>
    <dgm:pt modelId="{780BC944-AA4D-486C-8371-F09D2CF49770}" type="sibTrans" cxnId="{F6072CA6-D3BB-4F78-818C-88A2FE6815F7}">
      <dgm:prSet/>
      <dgm:spPr/>
      <dgm:t>
        <a:bodyPr/>
        <a:lstStyle/>
        <a:p>
          <a:endParaRPr lang="en-US"/>
        </a:p>
      </dgm:t>
    </dgm:pt>
    <dgm:pt modelId="{5634AD3E-8317-40D6-9571-E382540EE05F}">
      <dgm:prSet/>
      <dgm:spPr/>
      <dgm:t>
        <a:bodyPr/>
        <a:lstStyle/>
        <a:p>
          <a:r>
            <a:rPr lang="en-US"/>
            <a:t>Increase the UI accessibility with predicative text and less cluttered screens (Weak)</a:t>
          </a:r>
        </a:p>
      </dgm:t>
    </dgm:pt>
    <dgm:pt modelId="{6A6EE82B-BAF4-41A7-9A5B-B5308FD4E5BF}" type="parTrans" cxnId="{96086603-ACCA-41E5-8D49-1E4758AB2BFA}">
      <dgm:prSet/>
      <dgm:spPr/>
      <dgm:t>
        <a:bodyPr/>
        <a:lstStyle/>
        <a:p>
          <a:endParaRPr lang="en-US"/>
        </a:p>
      </dgm:t>
    </dgm:pt>
    <dgm:pt modelId="{ED8A50E0-807F-4C20-9F11-E4DDAC942F28}" type="sibTrans" cxnId="{96086603-ACCA-41E5-8D49-1E4758AB2BFA}">
      <dgm:prSet/>
      <dgm:spPr/>
      <dgm:t>
        <a:bodyPr/>
        <a:lstStyle/>
        <a:p>
          <a:endParaRPr lang="en-US"/>
        </a:p>
      </dgm:t>
    </dgm:pt>
    <dgm:pt modelId="{CE94E598-7170-4D94-8D24-3E8414D8FB56}" type="pres">
      <dgm:prSet presAssocID="{C2917213-71C3-4899-BB01-410E36B1F653}" presName="diagram" presStyleCnt="0">
        <dgm:presLayoutVars>
          <dgm:dir/>
          <dgm:resizeHandles val="exact"/>
        </dgm:presLayoutVars>
      </dgm:prSet>
      <dgm:spPr/>
    </dgm:pt>
    <dgm:pt modelId="{B619EFDE-E62F-4A64-B415-CA6796FF225A}" type="pres">
      <dgm:prSet presAssocID="{29F2CEF9-0C9D-4B81-8AD6-3BC5CBFF98BC}" presName="node" presStyleLbl="node1" presStyleIdx="0" presStyleCnt="5">
        <dgm:presLayoutVars>
          <dgm:bulletEnabled val="1"/>
        </dgm:presLayoutVars>
      </dgm:prSet>
      <dgm:spPr/>
    </dgm:pt>
    <dgm:pt modelId="{E0133EE4-BCC2-44DC-9972-B83468342E8A}" type="pres">
      <dgm:prSet presAssocID="{6E4AAAB4-CE70-4CFF-BA66-C9A6E5D7958A}" presName="sibTrans" presStyleCnt="0"/>
      <dgm:spPr/>
    </dgm:pt>
    <dgm:pt modelId="{F2407DDF-E46D-43C7-A8A9-0336A34DBA78}" type="pres">
      <dgm:prSet presAssocID="{0EABCA3D-A495-478E-96D4-7A5F703D1521}" presName="node" presStyleLbl="node1" presStyleIdx="1" presStyleCnt="5">
        <dgm:presLayoutVars>
          <dgm:bulletEnabled val="1"/>
        </dgm:presLayoutVars>
      </dgm:prSet>
      <dgm:spPr/>
    </dgm:pt>
    <dgm:pt modelId="{11AA452E-7262-4788-8193-A45BADCA633A}" type="pres">
      <dgm:prSet presAssocID="{A098F247-B4D7-4114-BED6-F22968397FF8}" presName="sibTrans" presStyleCnt="0"/>
      <dgm:spPr/>
    </dgm:pt>
    <dgm:pt modelId="{09A6E54C-1117-4C2A-935F-DF25DC2599C7}" type="pres">
      <dgm:prSet presAssocID="{9D886AB4-2B8C-4D61-9339-27AF87A79DB1}" presName="node" presStyleLbl="node1" presStyleIdx="2" presStyleCnt="5">
        <dgm:presLayoutVars>
          <dgm:bulletEnabled val="1"/>
        </dgm:presLayoutVars>
      </dgm:prSet>
      <dgm:spPr/>
    </dgm:pt>
    <dgm:pt modelId="{2CA2F8B5-5F42-49AC-A3EB-82A47AC1425E}" type="pres">
      <dgm:prSet presAssocID="{607921BF-A5B5-40E1-B856-43FC43B7F071}" presName="sibTrans" presStyleCnt="0"/>
      <dgm:spPr/>
    </dgm:pt>
    <dgm:pt modelId="{5A8C1A0F-79AB-40D2-A3F9-B4DA896B22E8}" type="pres">
      <dgm:prSet presAssocID="{77488FE8-BD7A-4F85-A558-136B459437F5}" presName="node" presStyleLbl="node1" presStyleIdx="3" presStyleCnt="5">
        <dgm:presLayoutVars>
          <dgm:bulletEnabled val="1"/>
        </dgm:presLayoutVars>
      </dgm:prSet>
      <dgm:spPr/>
    </dgm:pt>
    <dgm:pt modelId="{33B7F7DD-8E9E-4E8C-AF12-E705929A793A}" type="pres">
      <dgm:prSet presAssocID="{40FCBF6D-0EBE-4C24-BFC0-DEB7EECBEAE2}" presName="sibTrans" presStyleCnt="0"/>
      <dgm:spPr/>
    </dgm:pt>
    <dgm:pt modelId="{A67D0066-BA93-4ADF-8534-690F0D8B4743}" type="pres">
      <dgm:prSet presAssocID="{9FA8029D-D022-4DCA-A424-BCE1FB1057B3}" presName="node" presStyleLbl="node1" presStyleIdx="4" presStyleCnt="5">
        <dgm:presLayoutVars>
          <dgm:bulletEnabled val="1"/>
        </dgm:presLayoutVars>
      </dgm:prSet>
      <dgm:spPr/>
    </dgm:pt>
  </dgm:ptLst>
  <dgm:cxnLst>
    <dgm:cxn modelId="{96086603-ACCA-41E5-8D49-1E4758AB2BFA}" srcId="{9FA8029D-D022-4DCA-A424-BCE1FB1057B3}" destId="{5634AD3E-8317-40D6-9571-E382540EE05F}" srcOrd="0" destOrd="0" parTransId="{6A6EE82B-BAF4-41A7-9A5B-B5308FD4E5BF}" sibTransId="{ED8A50E0-807F-4C20-9F11-E4DDAC942F28}"/>
    <dgm:cxn modelId="{6F88DF24-BDCD-42D7-A343-334C955C0AEC}" type="presOf" srcId="{29F2CEF9-0C9D-4B81-8AD6-3BC5CBFF98BC}" destId="{B619EFDE-E62F-4A64-B415-CA6796FF225A}" srcOrd="0" destOrd="0" presId="urn:microsoft.com/office/officeart/2005/8/layout/default"/>
    <dgm:cxn modelId="{71939126-7E49-46EA-A5DD-988A5DD20759}" type="presOf" srcId="{77488FE8-BD7A-4F85-A558-136B459437F5}" destId="{5A8C1A0F-79AB-40D2-A3F9-B4DA896B22E8}" srcOrd="0" destOrd="0" presId="urn:microsoft.com/office/officeart/2005/8/layout/default"/>
    <dgm:cxn modelId="{D9A4535D-A420-4EED-B5AE-3EA5F16147CD}" type="presOf" srcId="{914699EE-5397-4F54-8C1E-75597BC3E6BC}" destId="{B619EFDE-E62F-4A64-B415-CA6796FF225A}" srcOrd="0" destOrd="1" presId="urn:microsoft.com/office/officeart/2005/8/layout/default"/>
    <dgm:cxn modelId="{68B0BC45-9CAB-4DC2-B0B6-6E4D1D0E01EB}" type="presOf" srcId="{830F93B3-818C-45E2-B675-8038EE152F06}" destId="{5A8C1A0F-79AB-40D2-A3F9-B4DA896B22E8}" srcOrd="0" destOrd="1" presId="urn:microsoft.com/office/officeart/2005/8/layout/default"/>
    <dgm:cxn modelId="{3B089A66-319A-4303-86D6-1284445513A6}" srcId="{29F2CEF9-0C9D-4B81-8AD6-3BC5CBFF98BC}" destId="{914699EE-5397-4F54-8C1E-75597BC3E6BC}" srcOrd="0" destOrd="0" parTransId="{300EC8D0-576F-45F2-8D4C-7D73839AFF8D}" sibTransId="{D69B751C-3F67-49D2-81AF-7C1452227AB8}"/>
    <dgm:cxn modelId="{76C7444E-F2A7-4F52-95D0-C14324E700CA}" srcId="{0EABCA3D-A495-478E-96D4-7A5F703D1521}" destId="{30D931D9-A437-40DD-ADF3-4B954B8BA129}" srcOrd="0" destOrd="0" parTransId="{1C4FFE77-5E54-48E1-B0DE-47670C53EC62}" sibTransId="{6CA3835D-9615-4884-A125-6475F3808913}"/>
    <dgm:cxn modelId="{199AC09A-AA72-49CD-B581-0B92761F954C}" type="presOf" srcId="{5634AD3E-8317-40D6-9571-E382540EE05F}" destId="{A67D0066-BA93-4ADF-8534-690F0D8B4743}" srcOrd="0" destOrd="1" presId="urn:microsoft.com/office/officeart/2005/8/layout/default"/>
    <dgm:cxn modelId="{F6072CA6-D3BB-4F78-818C-88A2FE6815F7}" srcId="{C2917213-71C3-4899-BB01-410E36B1F653}" destId="{9FA8029D-D022-4DCA-A424-BCE1FB1057B3}" srcOrd="4" destOrd="0" parTransId="{9F254C46-70A9-4ADA-8B30-F5E2C873BBC8}" sibTransId="{780BC944-AA4D-486C-8371-F09D2CF49770}"/>
    <dgm:cxn modelId="{19A861B0-9298-416E-A3D9-93DBF1B839DC}" srcId="{C2917213-71C3-4899-BB01-410E36B1F653}" destId="{77488FE8-BD7A-4F85-A558-136B459437F5}" srcOrd="3" destOrd="0" parTransId="{43C11546-8293-4423-92D1-6D6EECDB4B75}" sibTransId="{40FCBF6D-0EBE-4C24-BFC0-DEB7EECBEAE2}"/>
    <dgm:cxn modelId="{0BFAFDB2-0F79-457E-AF36-6CC91E7C337B}" type="presOf" srcId="{30D931D9-A437-40DD-ADF3-4B954B8BA129}" destId="{F2407DDF-E46D-43C7-A8A9-0336A34DBA78}" srcOrd="0" destOrd="1" presId="urn:microsoft.com/office/officeart/2005/8/layout/default"/>
    <dgm:cxn modelId="{E37584C0-ABBB-404E-A647-6D73B60F08A6}" type="presOf" srcId="{0EABCA3D-A495-478E-96D4-7A5F703D1521}" destId="{F2407DDF-E46D-43C7-A8A9-0336A34DBA78}" srcOrd="0" destOrd="0" presId="urn:microsoft.com/office/officeart/2005/8/layout/default"/>
    <dgm:cxn modelId="{D95987C7-E95E-4B85-8946-370D3626A209}" srcId="{9D886AB4-2B8C-4D61-9339-27AF87A79DB1}" destId="{475E777A-C654-43AF-A666-92F76FD322FB}" srcOrd="0" destOrd="0" parTransId="{33A09EA4-10D4-4F16-91E3-FFF6268BBCCF}" sibTransId="{AACB2BEA-961F-490D-9282-20ED820737B1}"/>
    <dgm:cxn modelId="{3FDEE1C8-6CEB-4D1A-9788-4C99EBC36724}" srcId="{77488FE8-BD7A-4F85-A558-136B459437F5}" destId="{830F93B3-818C-45E2-B675-8038EE152F06}" srcOrd="0" destOrd="0" parTransId="{2EAAB13A-2C81-4791-93F9-021AF2770F0C}" sibTransId="{A8F3F33A-7FDB-449B-9569-60491F3467C6}"/>
    <dgm:cxn modelId="{96B655CA-FFD1-444E-A90F-53319DB308C7}" type="presOf" srcId="{C2917213-71C3-4899-BB01-410E36B1F653}" destId="{CE94E598-7170-4D94-8D24-3E8414D8FB56}" srcOrd="0" destOrd="0" presId="urn:microsoft.com/office/officeart/2005/8/layout/default"/>
    <dgm:cxn modelId="{7ECDC0CC-1FC1-4245-85D5-A1D461DBBD68}" type="presOf" srcId="{475E777A-C654-43AF-A666-92F76FD322FB}" destId="{09A6E54C-1117-4C2A-935F-DF25DC2599C7}" srcOrd="0" destOrd="1" presId="urn:microsoft.com/office/officeart/2005/8/layout/default"/>
    <dgm:cxn modelId="{8FABA3D0-06F2-400F-A4F9-D8137C6CFDB1}" srcId="{C2917213-71C3-4899-BB01-410E36B1F653}" destId="{29F2CEF9-0C9D-4B81-8AD6-3BC5CBFF98BC}" srcOrd="0" destOrd="0" parTransId="{91AC1F2E-BADB-43FF-8D0A-BCD426AFAF15}" sibTransId="{6E4AAAB4-CE70-4CFF-BA66-C9A6E5D7958A}"/>
    <dgm:cxn modelId="{99E7BCD8-41F9-4A83-BEB1-FDB362260354}" srcId="{C2917213-71C3-4899-BB01-410E36B1F653}" destId="{9D886AB4-2B8C-4D61-9339-27AF87A79DB1}" srcOrd="2" destOrd="0" parTransId="{69E5D91F-BB7A-422B-B4A6-4AE3CA75B28C}" sibTransId="{607921BF-A5B5-40E1-B856-43FC43B7F071}"/>
    <dgm:cxn modelId="{B16634E4-BB47-4C51-8307-D5F34F5DDBDC}" type="presOf" srcId="{9FA8029D-D022-4DCA-A424-BCE1FB1057B3}" destId="{A67D0066-BA93-4ADF-8534-690F0D8B4743}" srcOrd="0" destOrd="0" presId="urn:microsoft.com/office/officeart/2005/8/layout/default"/>
    <dgm:cxn modelId="{2BF2CBFC-C8D0-4680-80CB-F259FF65DB65}" type="presOf" srcId="{9D886AB4-2B8C-4D61-9339-27AF87A79DB1}" destId="{09A6E54C-1117-4C2A-935F-DF25DC2599C7}" srcOrd="0" destOrd="0" presId="urn:microsoft.com/office/officeart/2005/8/layout/default"/>
    <dgm:cxn modelId="{FCF0D8FC-914E-421E-B5AA-0542E68BA18F}" srcId="{C2917213-71C3-4899-BB01-410E36B1F653}" destId="{0EABCA3D-A495-478E-96D4-7A5F703D1521}" srcOrd="1" destOrd="0" parTransId="{CE813DCE-E4CF-4007-8FCA-49981334E1E8}" sibTransId="{A098F247-B4D7-4114-BED6-F22968397FF8}"/>
    <dgm:cxn modelId="{2C9AE053-4B68-40D0-B7B8-211B5DC827C5}" type="presParOf" srcId="{CE94E598-7170-4D94-8D24-3E8414D8FB56}" destId="{B619EFDE-E62F-4A64-B415-CA6796FF225A}" srcOrd="0" destOrd="0" presId="urn:microsoft.com/office/officeart/2005/8/layout/default"/>
    <dgm:cxn modelId="{4D530697-88FC-4A73-A9FB-0FB310487FBE}" type="presParOf" srcId="{CE94E598-7170-4D94-8D24-3E8414D8FB56}" destId="{E0133EE4-BCC2-44DC-9972-B83468342E8A}" srcOrd="1" destOrd="0" presId="urn:microsoft.com/office/officeart/2005/8/layout/default"/>
    <dgm:cxn modelId="{A18233F1-9551-428F-BE91-2BE260453AF8}" type="presParOf" srcId="{CE94E598-7170-4D94-8D24-3E8414D8FB56}" destId="{F2407DDF-E46D-43C7-A8A9-0336A34DBA78}" srcOrd="2" destOrd="0" presId="urn:microsoft.com/office/officeart/2005/8/layout/default"/>
    <dgm:cxn modelId="{E04D9C8B-B84A-4E0B-8940-200DE13AB03E}" type="presParOf" srcId="{CE94E598-7170-4D94-8D24-3E8414D8FB56}" destId="{11AA452E-7262-4788-8193-A45BADCA633A}" srcOrd="3" destOrd="0" presId="urn:microsoft.com/office/officeart/2005/8/layout/default"/>
    <dgm:cxn modelId="{B358494E-C69F-4340-865B-564C88AFDA47}" type="presParOf" srcId="{CE94E598-7170-4D94-8D24-3E8414D8FB56}" destId="{09A6E54C-1117-4C2A-935F-DF25DC2599C7}" srcOrd="4" destOrd="0" presId="urn:microsoft.com/office/officeart/2005/8/layout/default"/>
    <dgm:cxn modelId="{24B4F9D7-CE75-4006-A6FB-1EE316FB74D6}" type="presParOf" srcId="{CE94E598-7170-4D94-8D24-3E8414D8FB56}" destId="{2CA2F8B5-5F42-49AC-A3EB-82A47AC1425E}" srcOrd="5" destOrd="0" presId="urn:microsoft.com/office/officeart/2005/8/layout/default"/>
    <dgm:cxn modelId="{35155E26-982F-46D5-9231-383A8DF62283}" type="presParOf" srcId="{CE94E598-7170-4D94-8D24-3E8414D8FB56}" destId="{5A8C1A0F-79AB-40D2-A3F9-B4DA896B22E8}" srcOrd="6" destOrd="0" presId="urn:microsoft.com/office/officeart/2005/8/layout/default"/>
    <dgm:cxn modelId="{5EC858BF-9677-483A-AC5F-89D57E6B40D4}" type="presParOf" srcId="{CE94E598-7170-4D94-8D24-3E8414D8FB56}" destId="{33B7F7DD-8E9E-4E8C-AF12-E705929A793A}" srcOrd="7" destOrd="0" presId="urn:microsoft.com/office/officeart/2005/8/layout/default"/>
    <dgm:cxn modelId="{0570636A-45E6-4153-9644-DE9AE6CCFFBB}" type="presParOf" srcId="{CE94E598-7170-4D94-8D24-3E8414D8FB56}" destId="{A67D0066-BA93-4ADF-8534-690F0D8B474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9EFDE-E62F-4A64-B415-CA6796FF225A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Increase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Apple TV needs to increase their number of streamers by reducing their subscription price (Strong)</a:t>
          </a:r>
        </a:p>
      </dsp:txBody>
      <dsp:txXfrm>
        <a:off x="307345" y="1546"/>
        <a:ext cx="3222855" cy="1933713"/>
      </dsp:txXfrm>
    </dsp:sp>
    <dsp:sp modelId="{F2407DDF-E46D-43C7-A8A9-0336A34DBA78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Increase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Increase the amount of content to attract more streamers (Strong)</a:t>
          </a:r>
        </a:p>
      </dsp:txBody>
      <dsp:txXfrm>
        <a:off x="3852486" y="1546"/>
        <a:ext cx="3222855" cy="1933713"/>
      </dsp:txXfrm>
    </dsp:sp>
    <dsp:sp modelId="{09A6E54C-1117-4C2A-935F-DF25DC2599C7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Decrease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Decrease # of ads (Strong)</a:t>
          </a:r>
        </a:p>
      </dsp:txBody>
      <dsp:txXfrm>
        <a:off x="7397627" y="1546"/>
        <a:ext cx="3222855" cy="1933713"/>
      </dsp:txXfrm>
    </dsp:sp>
    <dsp:sp modelId="{5A8C1A0F-79AB-40D2-A3F9-B4DA896B22E8}">
      <dsp:nvSpPr>
        <dsp:cNvPr id="0" name=""/>
        <dsp:cNvSpPr/>
      </dsp:nvSpPr>
      <dsp:spPr>
        <a:xfrm>
          <a:off x="2079915" y="2257545"/>
          <a:ext cx="3222855" cy="19337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Increase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Increase Language Options and perception of regions available to cater to diverse audiences (Weak)</a:t>
          </a:r>
        </a:p>
      </dsp:txBody>
      <dsp:txXfrm>
        <a:off x="2079915" y="2257545"/>
        <a:ext cx="3222855" cy="1933713"/>
      </dsp:txXfrm>
    </dsp:sp>
    <dsp:sp modelId="{A67D0066-BA93-4ADF-8534-690F0D8B4743}">
      <dsp:nvSpPr>
        <dsp:cNvPr id="0" name=""/>
        <dsp:cNvSpPr/>
      </dsp:nvSpPr>
      <dsp:spPr>
        <a:xfrm>
          <a:off x="5625057" y="2257545"/>
          <a:ext cx="3222855" cy="19337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Increase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Increase the UI accessibility with predicative text and less cluttered screens (Weak)</a:t>
          </a:r>
        </a:p>
      </dsp:txBody>
      <dsp:txXfrm>
        <a:off x="562505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0.04292</cdr:x>
      <cdr:y>0.00149</cdr:y>
    </cdr:from>
    <cdr:to>
      <cdr:x>0.18865</cdr:x>
      <cdr:y>0.5436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DDC9149-E057-2595-26C5-1DEA7F7B0145}"/>
            </a:ext>
          </a:extLst>
        </cdr:cNvPr>
        <cdr:cNvSpPr/>
      </cdr:nvSpPr>
      <cdr:spPr>
        <a:xfrm xmlns:a="http://schemas.openxmlformats.org/drawingml/2006/main" rot="20605126">
          <a:off x="473671" y="8418"/>
          <a:ext cx="1608134" cy="3066641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0.33934</cdr:x>
      <cdr:y>0.52056</cdr:y>
    </cdr:from>
    <cdr:to>
      <cdr:x>0.47733</cdr:x>
      <cdr:y>0.91489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DB652FF1-090D-FF94-BBDF-7FC982610D19}"/>
            </a:ext>
          </a:extLst>
        </cdr:cNvPr>
        <cdr:cNvSpPr/>
      </cdr:nvSpPr>
      <cdr:spPr>
        <a:xfrm xmlns:a="http://schemas.openxmlformats.org/drawingml/2006/main" rot="20605126">
          <a:off x="3744597" y="2944705"/>
          <a:ext cx="1522722" cy="2230709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0.12172</cdr:x>
      <cdr:y>0.59717</cdr:y>
    </cdr:from>
    <cdr:to>
      <cdr:x>0.25971</cdr:x>
      <cdr:y>1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3CCC4DFF-B3A8-7039-EB56-C0E900F0E162}"/>
            </a:ext>
          </a:extLst>
        </cdr:cNvPr>
        <cdr:cNvSpPr/>
      </cdr:nvSpPr>
      <cdr:spPr>
        <a:xfrm xmlns:a="http://schemas.openxmlformats.org/drawingml/2006/main" rot="20605126">
          <a:off x="1343135" y="3383472"/>
          <a:ext cx="1522722" cy="2278751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0.26634</cdr:x>
      <cdr:y>0.54697</cdr:y>
    </cdr:from>
    <cdr:to>
      <cdr:x>0.31891</cdr:x>
      <cdr:y>0.96119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716A43A9-A6B8-460E-A01A-4A69A6AD434B}"/>
            </a:ext>
          </a:extLst>
        </cdr:cNvPr>
        <cdr:cNvSpPr/>
      </cdr:nvSpPr>
      <cdr:spPr>
        <a:xfrm xmlns:a="http://schemas.openxmlformats.org/drawingml/2006/main" rot="20828745">
          <a:off x="2939114" y="3094119"/>
          <a:ext cx="580111" cy="2343160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0.43674</cdr:x>
      <cdr:y>0.15116</cdr:y>
    </cdr:from>
    <cdr:to>
      <cdr:x>0.47452</cdr:x>
      <cdr:y>0.50828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5F7295CA-35EF-7559-45B6-11CDF8B84C5D}"/>
            </a:ext>
          </a:extLst>
        </cdr:cNvPr>
        <cdr:cNvSpPr/>
      </cdr:nvSpPr>
      <cdr:spPr>
        <a:xfrm xmlns:a="http://schemas.openxmlformats.org/drawingml/2006/main" rot="20828745">
          <a:off x="4819409" y="855113"/>
          <a:ext cx="416952" cy="2020139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0.30209</cdr:x>
      <cdr:y>0.00664</cdr:y>
    </cdr:from>
    <cdr:to>
      <cdr:x>0.42029</cdr:x>
      <cdr:y>0.47918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773F6E04-A730-F21E-912C-40266B262089}"/>
            </a:ext>
          </a:extLst>
        </cdr:cNvPr>
        <cdr:cNvSpPr/>
      </cdr:nvSpPr>
      <cdr:spPr>
        <a:xfrm xmlns:a="http://schemas.openxmlformats.org/drawingml/2006/main" rot="20605126">
          <a:off x="3333583" y="37559"/>
          <a:ext cx="1304339" cy="2673069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0.48906</cdr:x>
      <cdr:y>0.49617</cdr:y>
    </cdr:from>
    <cdr:to>
      <cdr:x>0.52684</cdr:x>
      <cdr:y>0.92195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1A2A2722-4AC0-5ACE-7046-94F9D5835EA0}"/>
            </a:ext>
          </a:extLst>
        </cdr:cNvPr>
        <cdr:cNvSpPr/>
      </cdr:nvSpPr>
      <cdr:spPr>
        <a:xfrm xmlns:a="http://schemas.openxmlformats.org/drawingml/2006/main" rot="20828745">
          <a:off x="5396787" y="2806743"/>
          <a:ext cx="416952" cy="2408606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0.53877</cdr:x>
      <cdr:y>0.46056</cdr:y>
    </cdr:from>
    <cdr:to>
      <cdr:x>0.78297</cdr:x>
      <cdr:y>0.88383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EEDB1EE2-ADE8-41D4-9B73-0007171F7F2C}"/>
            </a:ext>
          </a:extLst>
        </cdr:cNvPr>
        <cdr:cNvSpPr/>
      </cdr:nvSpPr>
      <cdr:spPr>
        <a:xfrm xmlns:a="http://schemas.openxmlformats.org/drawingml/2006/main" rot="20828745">
          <a:off x="5945375" y="2605290"/>
          <a:ext cx="2694751" cy="2394392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0.48767</cdr:x>
      <cdr:y>0.04386</cdr:y>
    </cdr:from>
    <cdr:to>
      <cdr:x>0.63849</cdr:x>
      <cdr:y>0.38902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DBBABF7A-B08C-5A99-257C-778EE428EBC3}"/>
            </a:ext>
          </a:extLst>
        </cdr:cNvPr>
        <cdr:cNvSpPr/>
      </cdr:nvSpPr>
      <cdr:spPr>
        <a:xfrm xmlns:a="http://schemas.openxmlformats.org/drawingml/2006/main" rot="20828745">
          <a:off x="5381473" y="248111"/>
          <a:ext cx="1664302" cy="1952525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0.6538</cdr:x>
      <cdr:y>0.00089</cdr:y>
    </cdr:from>
    <cdr:to>
      <cdr:x>0.86063</cdr:x>
      <cdr:y>0.35532</cdr:y>
    </cdr:to>
    <cdr:sp macro="" textlink="">
      <cdr:nvSpPr>
        <cdr:cNvPr id="13" name="Rectangle 12">
          <a:extLst xmlns:a="http://schemas.openxmlformats.org/drawingml/2006/main">
            <a:ext uri="{FF2B5EF4-FFF2-40B4-BE49-F238E27FC236}">
              <a16:creationId xmlns:a16="http://schemas.microsoft.com/office/drawing/2014/main" id="{174B8D26-9914-C9BB-672D-8CDDF01C82BD}"/>
            </a:ext>
          </a:extLst>
        </cdr:cNvPr>
        <cdr:cNvSpPr/>
      </cdr:nvSpPr>
      <cdr:spPr>
        <a:xfrm xmlns:a="http://schemas.openxmlformats.org/drawingml/2006/main" rot="20828745">
          <a:off x="7214704" y="5058"/>
          <a:ext cx="2282373" cy="2004949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0.80203</cdr:x>
      <cdr:y>0.36744</cdr:y>
    </cdr:from>
    <cdr:to>
      <cdr:x>0.99741</cdr:x>
      <cdr:y>0.83616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4E8A07F8-AD08-4A06-2DE0-D7423C756E14}"/>
            </a:ext>
          </a:extLst>
        </cdr:cNvPr>
        <cdr:cNvSpPr/>
      </cdr:nvSpPr>
      <cdr:spPr>
        <a:xfrm xmlns:a="http://schemas.openxmlformats.org/drawingml/2006/main" rot="20828745">
          <a:off x="8850417" y="2078567"/>
          <a:ext cx="2156050" cy="2651455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0.2339</cdr:x>
      <cdr:y>0.06738</cdr:y>
    </cdr:from>
    <cdr:to>
      <cdr:x>0.26692</cdr:x>
      <cdr:y>0.51329</cdr:y>
    </cdr:to>
    <cdr:sp macro="" textlink="">
      <cdr:nvSpPr>
        <cdr:cNvPr id="16" name="Rectangle 15">
          <a:extLst xmlns:a="http://schemas.openxmlformats.org/drawingml/2006/main">
            <a:ext uri="{FF2B5EF4-FFF2-40B4-BE49-F238E27FC236}">
              <a16:creationId xmlns:a16="http://schemas.microsoft.com/office/drawing/2014/main" id="{534475DD-34DB-5225-C350-C689FFEAE09D}"/>
            </a:ext>
          </a:extLst>
        </cdr:cNvPr>
        <cdr:cNvSpPr/>
      </cdr:nvSpPr>
      <cdr:spPr>
        <a:xfrm xmlns:a="http://schemas.openxmlformats.org/drawingml/2006/main" rot="20605126">
          <a:off x="2581128" y="381177"/>
          <a:ext cx="364377" cy="2522423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0.0426</cdr:x>
      <cdr:y>0.00158</cdr:y>
    </cdr:from>
    <cdr:to>
      <cdr:x>0.18833</cdr:x>
      <cdr:y>0.53923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EDDC9149-E057-2595-26C5-1DEA7F7B0145}"/>
            </a:ext>
          </a:extLst>
        </cdr:cNvPr>
        <cdr:cNvSpPr/>
      </cdr:nvSpPr>
      <cdr:spPr>
        <a:xfrm xmlns:a="http://schemas.openxmlformats.org/drawingml/2006/main" rot="20605126">
          <a:off x="470072" y="8943"/>
          <a:ext cx="1608134" cy="3041419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0.33871</cdr:x>
      <cdr:y>0.51212</cdr:y>
    </cdr:from>
    <cdr:to>
      <cdr:x>0.4767</cdr:x>
      <cdr:y>0.91507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DB652FF1-090D-FF94-BBDF-7FC982610D19}"/>
            </a:ext>
          </a:extLst>
        </cdr:cNvPr>
        <cdr:cNvSpPr/>
      </cdr:nvSpPr>
      <cdr:spPr>
        <a:xfrm xmlns:a="http://schemas.openxmlformats.org/drawingml/2006/main" rot="20605126">
          <a:off x="3737647" y="2897009"/>
          <a:ext cx="1522722" cy="2279418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0.12133</cdr:x>
      <cdr:y>0.59185</cdr:y>
    </cdr:from>
    <cdr:to>
      <cdr:x>0.25932</cdr:x>
      <cdr:y>1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3CCC4DFF-B3A8-7039-EB56-C0E900F0E162}"/>
            </a:ext>
          </a:extLst>
        </cdr:cNvPr>
        <cdr:cNvSpPr/>
      </cdr:nvSpPr>
      <cdr:spPr>
        <a:xfrm xmlns:a="http://schemas.openxmlformats.org/drawingml/2006/main" rot="20605126">
          <a:off x="1338842" y="3354010"/>
          <a:ext cx="1522722" cy="2308839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0.26574</cdr:x>
      <cdr:y>0.53644</cdr:y>
    </cdr:from>
    <cdr:to>
      <cdr:x>0.31831</cdr:x>
      <cdr:y>0.96132</cdr:y>
    </cdr:to>
    <cdr:sp macro="" textlink="">
      <cdr:nvSpPr>
        <cdr:cNvPr id="7" name="Rectangle 6">
          <a:extLst xmlns:a="http://schemas.openxmlformats.org/drawingml/2006/main">
            <a:ext uri="{FF2B5EF4-FFF2-40B4-BE49-F238E27FC236}">
              <a16:creationId xmlns:a16="http://schemas.microsoft.com/office/drawing/2014/main" id="{716A43A9-A6B8-460E-A01A-4A69A6AD434B}"/>
            </a:ext>
          </a:extLst>
        </cdr:cNvPr>
        <cdr:cNvSpPr/>
      </cdr:nvSpPr>
      <cdr:spPr>
        <a:xfrm xmlns:a="http://schemas.openxmlformats.org/drawingml/2006/main" rot="20828745">
          <a:off x="2932407" y="3034581"/>
          <a:ext cx="580111" cy="2403453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0.4307</cdr:x>
      <cdr:y>0.0964</cdr:y>
    </cdr:from>
    <cdr:to>
      <cdr:x>0.46848</cdr:x>
      <cdr:y>0.45352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5F7295CA-35EF-7559-45B6-11CDF8B84C5D}"/>
            </a:ext>
          </a:extLst>
        </cdr:cNvPr>
        <cdr:cNvSpPr/>
      </cdr:nvSpPr>
      <cdr:spPr>
        <a:xfrm xmlns:a="http://schemas.openxmlformats.org/drawingml/2006/main" rot="20828745">
          <a:off x="4752821" y="545300"/>
          <a:ext cx="416903" cy="2020173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0.30067</cdr:x>
      <cdr:y>0.00704</cdr:y>
    </cdr:from>
    <cdr:to>
      <cdr:x>0.41887</cdr:x>
      <cdr:y>0.4602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773F6E04-A730-F21E-912C-40266B262089}"/>
            </a:ext>
          </a:extLst>
        </cdr:cNvPr>
        <cdr:cNvSpPr/>
      </cdr:nvSpPr>
      <cdr:spPr>
        <a:xfrm xmlns:a="http://schemas.openxmlformats.org/drawingml/2006/main" rot="20605126">
          <a:off x="3317944" y="39838"/>
          <a:ext cx="1304339" cy="2563462"/>
        </a:xfrm>
        <a:prstGeom xmlns:a="http://schemas.openxmlformats.org/drawingml/2006/main" prst="rect">
          <a:avLst/>
        </a:prstGeom>
        <a:solidFill xmlns:a="http://schemas.openxmlformats.org/drawingml/2006/main">
          <a:srgbClr val="FF000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0.48906</cdr:x>
      <cdr:y>0.49617</cdr:y>
    </cdr:from>
    <cdr:to>
      <cdr:x>0.52684</cdr:x>
      <cdr:y>0.92195</cdr:y>
    </cdr:to>
    <cdr:sp macro="" textlink="">
      <cdr:nvSpPr>
        <cdr:cNvPr id="10" name="Rectangle 9">
          <a:extLst xmlns:a="http://schemas.openxmlformats.org/drawingml/2006/main">
            <a:ext uri="{FF2B5EF4-FFF2-40B4-BE49-F238E27FC236}">
              <a16:creationId xmlns:a16="http://schemas.microsoft.com/office/drawing/2014/main" id="{1A2A2722-4AC0-5ACE-7046-94F9D5835EA0}"/>
            </a:ext>
          </a:extLst>
        </cdr:cNvPr>
        <cdr:cNvSpPr/>
      </cdr:nvSpPr>
      <cdr:spPr>
        <a:xfrm xmlns:a="http://schemas.openxmlformats.org/drawingml/2006/main" rot="20828745">
          <a:off x="5396787" y="2806743"/>
          <a:ext cx="416952" cy="2408606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0.53863</cdr:x>
      <cdr:y>0.45807</cdr:y>
    </cdr:from>
    <cdr:to>
      <cdr:x>0.78283</cdr:x>
      <cdr:y>0.88386</cdr:y>
    </cdr:to>
    <cdr:sp macro="" textlink="">
      <cdr:nvSpPr>
        <cdr:cNvPr id="11" name="Rectangle 10">
          <a:extLst xmlns:a="http://schemas.openxmlformats.org/drawingml/2006/main">
            <a:ext uri="{FF2B5EF4-FFF2-40B4-BE49-F238E27FC236}">
              <a16:creationId xmlns:a16="http://schemas.microsoft.com/office/drawing/2014/main" id="{EEDB1EE2-ADE8-41D4-9B73-0007171F7F2C}"/>
            </a:ext>
          </a:extLst>
        </cdr:cNvPr>
        <cdr:cNvSpPr/>
      </cdr:nvSpPr>
      <cdr:spPr>
        <a:xfrm xmlns:a="http://schemas.openxmlformats.org/drawingml/2006/main" rot="20828745">
          <a:off x="5943815" y="2591258"/>
          <a:ext cx="2694674" cy="2408606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0.49235</cdr:x>
      <cdr:y>0.05827</cdr:y>
    </cdr:from>
    <cdr:to>
      <cdr:x>0.64317</cdr:x>
      <cdr:y>0.42832</cdr:y>
    </cdr:to>
    <cdr:sp macro="" textlink="">
      <cdr:nvSpPr>
        <cdr:cNvPr id="12" name="Rectangle 11">
          <a:extLst xmlns:a="http://schemas.openxmlformats.org/drawingml/2006/main">
            <a:ext uri="{FF2B5EF4-FFF2-40B4-BE49-F238E27FC236}">
              <a16:creationId xmlns:a16="http://schemas.microsoft.com/office/drawing/2014/main" id="{DBBABF7A-B08C-5A99-257C-778EE428EBC3}"/>
            </a:ext>
          </a:extLst>
        </cdr:cNvPr>
        <cdr:cNvSpPr/>
      </cdr:nvSpPr>
      <cdr:spPr>
        <a:xfrm xmlns:a="http://schemas.openxmlformats.org/drawingml/2006/main" rot="20828745">
          <a:off x="5433095" y="329632"/>
          <a:ext cx="1664302" cy="2093290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0.64804</cdr:x>
      <cdr:y>0</cdr:y>
    </cdr:from>
    <cdr:to>
      <cdr:x>0.85487</cdr:x>
      <cdr:y>0.42579</cdr:y>
    </cdr:to>
    <cdr:sp macro="" textlink="">
      <cdr:nvSpPr>
        <cdr:cNvPr id="13" name="Rectangle 12">
          <a:extLst xmlns:a="http://schemas.openxmlformats.org/drawingml/2006/main">
            <a:ext uri="{FF2B5EF4-FFF2-40B4-BE49-F238E27FC236}">
              <a16:creationId xmlns:a16="http://schemas.microsoft.com/office/drawing/2014/main" id="{174B8D26-9914-C9BB-672D-8CDDF01C82BD}"/>
            </a:ext>
          </a:extLst>
        </cdr:cNvPr>
        <cdr:cNvSpPr/>
      </cdr:nvSpPr>
      <cdr:spPr>
        <a:xfrm xmlns:a="http://schemas.openxmlformats.org/drawingml/2006/main" rot="20828745">
          <a:off x="7151171" y="-296416"/>
          <a:ext cx="2282373" cy="2408628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0.78818</cdr:x>
      <cdr:y>0.37879</cdr:y>
    </cdr:from>
    <cdr:to>
      <cdr:x>0.97236</cdr:x>
      <cdr:y>0.80458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4E8A07F8-AD08-4A06-2DE0-D7423C756E14}"/>
            </a:ext>
          </a:extLst>
        </cdr:cNvPr>
        <cdr:cNvSpPr/>
      </cdr:nvSpPr>
      <cdr:spPr>
        <a:xfrm xmlns:a="http://schemas.openxmlformats.org/drawingml/2006/main" rot="20828745">
          <a:off x="8697542" y="2142730"/>
          <a:ext cx="2032429" cy="2408629"/>
        </a:xfrm>
        <a:prstGeom xmlns:a="http://schemas.openxmlformats.org/drawingml/2006/main" prst="rect">
          <a:avLst/>
        </a:prstGeom>
        <a:solidFill xmlns:a="http://schemas.openxmlformats.org/drawingml/2006/main">
          <a:srgbClr val="92D050">
            <a:alpha val="60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13DB4-88AD-40E5-B01B-FDF5FE7DFF0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FBD13-BBE0-40C7-80B5-A581E40C2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04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FBD13-BBE0-40C7-80B5-A581E40C2C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7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FBD13-BBE0-40C7-80B5-A581E40C2C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5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AFE4-B8E9-C557-09CA-837321831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B9FC0-7255-E220-ABE1-E2D333C8E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F4E76-24C6-D865-A65A-A2BE6438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46923-075B-FE0C-2390-E65CB266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DAE2-001C-CF14-A1BD-9DB607FC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1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4EF1-E4E7-22D8-D9AE-C6A5A7F5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AE459-6EF6-C59E-5C50-C18E513FC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F8C3-FB11-89EE-79AD-57A3C6F7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8B9A5-4882-9544-97DA-1B5BAD45C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E6D9D-AE3B-D007-007C-0A1915B3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0FEB26-D145-4B66-C288-4B2819C408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1478A-3F92-697E-691B-0353A23F8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ABAC3-495A-AEFF-BA2B-B66F72CE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4BE4-E2C0-0D67-0B21-C37834B1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2409-3A07-1D8D-5BB5-68C54FD93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3B367-4877-9A53-6106-8DA9752E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CDB25-EF94-F7E7-7010-CD8A75AD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D359-D826-3684-B1D7-E4BF52F0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4A12-5DD9-252B-16D9-E168B9CEA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797B2-0258-0BD1-099F-C4C9765A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2772-5818-E892-92A0-A76CA525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ACF7A-A81E-EC65-0D88-60D8A44F5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940D1-7E58-E1D8-56C4-4ABC8C2C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7C9E-FCEA-8917-0370-245CDE12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380AF-0095-5417-83DB-8F164063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1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8815-F94A-F34F-3CC5-8F631202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6F81C-F10E-0BAC-FEF2-507BE2D19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93E9D-3806-5CDE-2FBF-6FD629E72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4B318-EB5D-967E-49DA-730C6305C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7A94-8D45-78AE-C759-7F638753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4EA55-8307-E26E-9105-A07E13FF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2A3C-64D8-3B23-6D46-B2AC7BBB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4DBCA-F204-15E4-864D-08F17142D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68245-8562-4505-2205-FCC8DBD91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50BA4-DA06-2311-CE9F-3E492BEF2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ADAD73-1796-110D-F2F7-F2B895BD8D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FEB58E-3C6B-51DA-50B1-288E2148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3E7F1-3009-BF70-213A-102A570D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60F75-B08F-BC3E-CDBF-116B91D2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2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8B44-358C-D6BB-A2BC-BD1DFE42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3DD6E-8A8B-4DB6-E35A-746C4FC4A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9C5A6-69BB-823A-DC23-DC48015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92E26-2C7D-E702-33A0-EDBF16E24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9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3784AF-01D4-2CB5-658F-D45F4066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84381-5C1C-56C4-B867-D6D995DD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86A2D-E268-A760-117C-84E5138E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15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2B4A-0E83-E1CB-F040-376546B7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BE7C-F3B0-148D-098F-94A58C32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407E0-8B02-91BA-A7DF-9CB386560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6D6C2-E8A0-F4E2-5A92-E7D3D4D0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9AF4C-E35A-C8E3-D90C-B6EEED4E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F5102-9CA7-442B-8A8A-9E116F6D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44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5CA2-9891-0307-74E3-0E7C4F80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4BCDAB-71D4-A67C-E6BD-ABC29E348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2A8E2-D093-511D-6734-3BBEB6EB7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E599F-E65A-07EF-98D3-AF87A3D3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E8233-A4E5-405A-8A21-3D37CCE49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1F0D7-CE4C-3147-193B-80D782CC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7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4DE7F-8EAA-FCBC-A139-2AFD19D71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9D93C-D664-7C73-14DE-9223C3CE3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31832-FF9B-4DD0-FBB9-D914A3E69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8D0EC7-652C-459C-B942-1C3046210F7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8496-4BCF-5E48-A219-C463C2E950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D6CAE-E928-1774-B141-5AF2ABE03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4F9143-476D-40E6-BA1E-FC7052DA3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0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lab.unmsm.edu.pe/chiqaqnews/las-plataformas-de-streaming-una-oportunidad-para-seguir-viendo-peliculas-de-estreno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v screen with many icons on it&#10;&#10;Description automatically generated">
            <a:extLst>
              <a:ext uri="{FF2B5EF4-FFF2-40B4-BE49-F238E27FC236}">
                <a16:creationId xmlns:a16="http://schemas.microsoft.com/office/drawing/2014/main" id="{7D863A9F-7BD2-9D7F-0FE5-65A06D95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2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421D3E-8D43-A34D-96CB-D497A32F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Team Members:</a:t>
            </a:r>
            <a:br>
              <a:rPr lang="en-US" sz="3300"/>
            </a:br>
            <a:r>
              <a:rPr lang="en-US" sz="3300"/>
              <a:t>Will Enowmbitang</a:t>
            </a:r>
            <a:br>
              <a:rPr lang="en-US" sz="3300"/>
            </a:br>
            <a:r>
              <a:rPr lang="en-US" sz="3300"/>
              <a:t>Sampras</a:t>
            </a:r>
            <a:br>
              <a:rPr lang="en-US" sz="3300"/>
            </a:br>
            <a:r>
              <a:rPr lang="en-US" sz="3300"/>
              <a:t>Kajal Dave</a:t>
            </a:r>
            <a:br>
              <a:rPr lang="en-US" sz="3300"/>
            </a:br>
            <a:r>
              <a:rPr lang="en-US" sz="3300"/>
              <a:t>Nidhi Bharatkumar</a:t>
            </a:r>
            <a:br>
              <a:rPr lang="en-US" sz="3300"/>
            </a:br>
            <a:r>
              <a:rPr lang="en-US" sz="3300"/>
              <a:t>Aryan Reddy</a:t>
            </a:r>
          </a:p>
        </p:txBody>
      </p:sp>
    </p:spTree>
    <p:extLst>
      <p:ext uri="{BB962C8B-B14F-4D97-AF65-F5344CB8AC3E}">
        <p14:creationId xmlns:p14="http://schemas.microsoft.com/office/powerpoint/2010/main" val="2864860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Device Preference: Which device do you prefer to use for streaming?. Number of responses: 36 responses.">
            <a:extLst>
              <a:ext uri="{FF2B5EF4-FFF2-40B4-BE49-F238E27FC236}">
                <a16:creationId xmlns:a16="http://schemas.microsoft.com/office/drawing/2014/main" id="{22E75EBB-51BC-9A44-4B01-8F021C0D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43" b="2650"/>
          <a:stretch/>
        </p:blipFill>
        <p:spPr>
          <a:xfrm>
            <a:off x="632388" y="599706"/>
            <a:ext cx="10844619" cy="3312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470B17-9EEB-90EC-67D5-57FE4BF3FB6D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Finding:</a:t>
            </a:r>
            <a:r>
              <a:rPr lang="en-US" sz="1600"/>
              <a:t> Smart TVs (30.6%) and Smartphones (33.3%) are the top devices for streaming.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Insight:</a:t>
            </a:r>
            <a:r>
              <a:rPr lang="en-US" sz="1600"/>
              <a:t> Users value large screens (Smart TVs) and convenience (Smartphones) for viewing.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/>
              <a:t>Implication for Apple TV+:</a:t>
            </a:r>
            <a:r>
              <a:rPr lang="en-US" sz="1600"/>
              <a:t> Prioritize high-quality streaming on both Smart TVs and Smartphones, and optimize the mobile app to engage smartphone users.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39F10-5B3C-7FE0-2142-616E23E5E696}"/>
              </a:ext>
            </a:extLst>
          </p:cNvPr>
          <p:cNvSpPr txBox="1"/>
          <p:nvPr/>
        </p:nvSpPr>
        <p:spPr>
          <a:xfrm>
            <a:off x="1278150" y="234762"/>
            <a:ext cx="55560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Device Preference for Streaming Services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863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orms response chart. Question title: What is your current location?. Number of responses: 36 responses.">
            <a:extLst>
              <a:ext uri="{FF2B5EF4-FFF2-40B4-BE49-F238E27FC236}">
                <a16:creationId xmlns:a16="http://schemas.microsoft.com/office/drawing/2014/main" id="{7DBDCB3E-4F22-A519-EABB-06B7B887D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98" y="457200"/>
            <a:ext cx="8226966" cy="3455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A7BEAA-B75F-C213-40FE-B1829AAC7E5F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Finding:</a:t>
            </a:r>
            <a:r>
              <a:rPr lang="en-US" sz="1700"/>
              <a:t> Most users (69.4%) are in urban areas.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Insight:</a:t>
            </a:r>
            <a:r>
              <a:rPr lang="en-US" sz="1700"/>
              <a:t> Urban users dominate, indicating a tech-savvy, trend-focused audience.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Implication for Apple TV+:</a:t>
            </a:r>
            <a:r>
              <a:rPr lang="en-US" sz="1700"/>
              <a:t> Focus marketing on urban areas with high streaming adoption and consider location-specific content for urban viewers.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5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What is your gender?. Number of responses: 36 responses.">
            <a:extLst>
              <a:ext uri="{FF2B5EF4-FFF2-40B4-BE49-F238E27FC236}">
                <a16:creationId xmlns:a16="http://schemas.microsoft.com/office/drawing/2014/main" id="{367F6CF2-2297-3885-6B47-DD75B242E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92" b="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3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What is your highest level of education?. Number of responses: 36 responses.">
            <a:extLst>
              <a:ext uri="{FF2B5EF4-FFF2-40B4-BE49-F238E27FC236}">
                <a16:creationId xmlns:a16="http://schemas.microsoft.com/office/drawing/2014/main" id="{BA0AC2C8-9148-031F-EA06-5D3C11ED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8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What is your marital status?. Number of responses: 36 responses.">
            <a:extLst>
              <a:ext uri="{FF2B5EF4-FFF2-40B4-BE49-F238E27FC236}">
                <a16:creationId xmlns:a16="http://schemas.microsoft.com/office/drawing/2014/main" id="{7F84F4C9-97BB-7733-9A46-CB3D644F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4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2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E18C9-9C81-E83C-E203-30206689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/>
              <a:t>Brands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EFD4-9F65-0111-CCD9-85E699058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/>
              <a:t>Netflix</a:t>
            </a:r>
          </a:p>
          <a:p>
            <a:r>
              <a:rPr lang="en-US" sz="1900"/>
              <a:t>Amazon Prime</a:t>
            </a:r>
          </a:p>
          <a:p>
            <a:r>
              <a:rPr lang="en-US" sz="1900"/>
              <a:t>Hulu</a:t>
            </a:r>
          </a:p>
          <a:p>
            <a:r>
              <a:rPr lang="en-US" sz="1900"/>
              <a:t>Paramount Plus</a:t>
            </a:r>
          </a:p>
          <a:p>
            <a:r>
              <a:rPr lang="en-US" sz="1900"/>
              <a:t>Disney Plus</a:t>
            </a:r>
          </a:p>
          <a:p>
            <a:r>
              <a:rPr lang="en-US" sz="1900"/>
              <a:t>Youtube TV</a:t>
            </a:r>
          </a:p>
          <a:p>
            <a:r>
              <a:rPr lang="en-US" sz="1900"/>
              <a:t>Apple TV</a:t>
            </a:r>
          </a:p>
          <a:p>
            <a:r>
              <a:rPr lang="en-US" sz="1900"/>
              <a:t>Cruncyroll</a:t>
            </a:r>
          </a:p>
          <a:p>
            <a:r>
              <a:rPr lang="en-US" sz="1900"/>
              <a:t>Tubi</a:t>
            </a:r>
          </a:p>
          <a:p>
            <a:r>
              <a:rPr lang="en-US" sz="1900"/>
              <a:t>Peacock</a:t>
            </a:r>
          </a:p>
        </p:txBody>
      </p:sp>
      <p:pic>
        <p:nvPicPr>
          <p:cNvPr id="4" name="Picture 3" descr="A close-up of a screen&#10;&#10;Description automatically generated">
            <a:extLst>
              <a:ext uri="{FF2B5EF4-FFF2-40B4-BE49-F238E27FC236}">
                <a16:creationId xmlns:a16="http://schemas.microsoft.com/office/drawing/2014/main" id="{DE1481B6-8930-E9F0-1B72-523F90016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45457" y="1748207"/>
            <a:ext cx="6155141" cy="338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1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61922-3F5B-BB95-0114-DD1C4825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A0B41-7BB4-BF65-8A07-D502A12DB4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Large content library</a:t>
            </a:r>
          </a:p>
          <a:p>
            <a:r>
              <a:rPr lang="en-US" sz="2000"/>
              <a:t>Good Streaming Quality</a:t>
            </a:r>
          </a:p>
          <a:p>
            <a:r>
              <a:rPr lang="en-US" sz="2000"/>
              <a:t>Low Subscription Price</a:t>
            </a:r>
          </a:p>
          <a:p>
            <a:r>
              <a:rPr lang="en-US" sz="2000"/>
              <a:t>High Device Compatibility</a:t>
            </a:r>
          </a:p>
          <a:p>
            <a:r>
              <a:rPr lang="en-US" sz="2000"/>
              <a:t>Language Restriction</a:t>
            </a:r>
          </a:p>
          <a:p>
            <a:r>
              <a:rPr lang="en-US" sz="2000"/>
              <a:t>Good Customer Support</a:t>
            </a:r>
          </a:p>
          <a:p>
            <a:r>
              <a:rPr lang="en-US" sz="2000"/>
              <a:t>Easy Searchability</a:t>
            </a:r>
          </a:p>
          <a:p>
            <a:r>
              <a:rPr lang="en-US" sz="2000"/>
              <a:t>No of Ads</a:t>
            </a:r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AE8F5-DE44-77BB-154E-137716122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Good User Interface</a:t>
            </a:r>
          </a:p>
          <a:p>
            <a:r>
              <a:rPr lang="en-US" sz="2000"/>
              <a:t>High Degree of Parental Control</a:t>
            </a:r>
          </a:p>
          <a:p>
            <a:r>
              <a:rPr lang="en-US" sz="2000"/>
              <a:t>No of Users per profile</a:t>
            </a:r>
          </a:p>
          <a:p>
            <a:r>
              <a:rPr lang="en-US" sz="2000"/>
              <a:t>Good Recommendations</a:t>
            </a:r>
          </a:p>
          <a:p>
            <a:r>
              <a:rPr lang="en-US" sz="2000"/>
              <a:t>Additional Features</a:t>
            </a:r>
          </a:p>
          <a:p>
            <a:r>
              <a:rPr lang="en-US" sz="2000"/>
              <a:t>Bundling offers</a:t>
            </a:r>
          </a:p>
          <a:p>
            <a:r>
              <a:rPr lang="en-US" sz="2000"/>
              <a:t>Preference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469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E773-5CC9-3EE2-6585-FCB141C4E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0"/>
            <a:ext cx="10515600" cy="1325563"/>
          </a:xfrm>
        </p:spPr>
        <p:txBody>
          <a:bodyPr/>
          <a:lstStyle/>
          <a:p>
            <a:r>
              <a:rPr lang="en-US"/>
              <a:t>SPSS 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D42F5-9EBB-FAE9-0969-96099AFF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1027406"/>
            <a:ext cx="11915775" cy="525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D03A57-5998-53BC-B660-6B8E6F35E913}"/>
              </a:ext>
            </a:extLst>
          </p:cNvPr>
          <p:cNvSpPr txBox="1"/>
          <p:nvPr/>
        </p:nvSpPr>
        <p:spPr>
          <a:xfrm>
            <a:off x="1307840" y="6285206"/>
            <a:ext cx="93000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Content Library, Device Compatibility, and Subscription Price make up 71% of the variance </a:t>
            </a:r>
          </a:p>
        </p:txBody>
      </p:sp>
    </p:spTree>
    <p:extLst>
      <p:ext uri="{BB962C8B-B14F-4D97-AF65-F5344CB8AC3E}">
        <p14:creationId xmlns:p14="http://schemas.microsoft.com/office/powerpoint/2010/main" val="2819706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319045" y="2826608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183266" y="2827002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021863" y="5216915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5DEFBE-C48C-8E57-00A2-4BF6C0204E01}"/>
              </a:ext>
            </a:extLst>
          </p:cNvPr>
          <p:cNvCxnSpPr>
            <a:cxnSpLocks/>
          </p:cNvCxnSpPr>
          <p:nvPr/>
        </p:nvCxnSpPr>
        <p:spPr>
          <a:xfrm flipH="1">
            <a:off x="2416029" y="3238368"/>
            <a:ext cx="2676088" cy="190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A828E7-544E-62F6-BBDE-F413DA5EA404}"/>
              </a:ext>
            </a:extLst>
          </p:cNvPr>
          <p:cNvCxnSpPr>
            <a:cxnSpLocks/>
          </p:cNvCxnSpPr>
          <p:nvPr/>
        </p:nvCxnSpPr>
        <p:spPr>
          <a:xfrm flipH="1" flipV="1">
            <a:off x="2726265" y="2608612"/>
            <a:ext cx="2295598" cy="62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CD0709-4B73-BC21-5438-F714BC1E5363}"/>
              </a:ext>
            </a:extLst>
          </p:cNvPr>
          <p:cNvCxnSpPr>
            <a:cxnSpLocks/>
          </p:cNvCxnSpPr>
          <p:nvPr/>
        </p:nvCxnSpPr>
        <p:spPr>
          <a:xfrm flipH="1" flipV="1">
            <a:off x="4009938" y="2541864"/>
            <a:ext cx="1011925" cy="69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B88CF0-47B2-1FA9-B2A2-3CCD10725609}"/>
              </a:ext>
            </a:extLst>
          </p:cNvPr>
          <p:cNvCxnSpPr>
            <a:cxnSpLocks/>
          </p:cNvCxnSpPr>
          <p:nvPr/>
        </p:nvCxnSpPr>
        <p:spPr>
          <a:xfrm flipH="1" flipV="1">
            <a:off x="4462943" y="2416029"/>
            <a:ext cx="629174" cy="822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61B1B1-33AA-60FE-185E-BB3D2F31FD2D}"/>
              </a:ext>
            </a:extLst>
          </p:cNvPr>
          <p:cNvCxnSpPr>
            <a:cxnSpLocks/>
          </p:cNvCxnSpPr>
          <p:nvPr/>
        </p:nvCxnSpPr>
        <p:spPr>
          <a:xfrm flipH="1">
            <a:off x="2416029" y="3238368"/>
            <a:ext cx="2676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A5A067-04A4-7C09-53E5-F89D0645C6F4}"/>
              </a:ext>
            </a:extLst>
          </p:cNvPr>
          <p:cNvCxnSpPr>
            <a:cxnSpLocks/>
          </p:cNvCxnSpPr>
          <p:nvPr/>
        </p:nvCxnSpPr>
        <p:spPr>
          <a:xfrm flipV="1">
            <a:off x="5092117" y="1788154"/>
            <a:ext cx="421449" cy="1450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7C6A60-CB91-49B7-2E74-3AE53AD3A5B2}"/>
              </a:ext>
            </a:extLst>
          </p:cNvPr>
          <p:cNvCxnSpPr>
            <a:cxnSpLocks/>
          </p:cNvCxnSpPr>
          <p:nvPr/>
        </p:nvCxnSpPr>
        <p:spPr>
          <a:xfrm flipV="1">
            <a:off x="5092117" y="1719743"/>
            <a:ext cx="219843" cy="151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A87106-929C-B068-34C3-98FB726F66F1}"/>
              </a:ext>
            </a:extLst>
          </p:cNvPr>
          <p:cNvCxnSpPr>
            <a:cxnSpLocks/>
          </p:cNvCxnSpPr>
          <p:nvPr/>
        </p:nvCxnSpPr>
        <p:spPr>
          <a:xfrm flipV="1">
            <a:off x="5092117" y="2701255"/>
            <a:ext cx="2487869" cy="53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3F5F1D-AC00-204F-4258-DC0B8E7452F5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221460-A94E-C9E0-266A-E74CF31F622D}"/>
              </a:ext>
            </a:extLst>
          </p:cNvPr>
          <p:cNvCxnSpPr>
            <a:cxnSpLocks/>
          </p:cNvCxnSpPr>
          <p:nvPr/>
        </p:nvCxnSpPr>
        <p:spPr>
          <a:xfrm flipV="1">
            <a:off x="5092117" y="2541864"/>
            <a:ext cx="1308683" cy="69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EBA3E0-95C0-6E8A-E2EF-E1DB14D1D64A}"/>
              </a:ext>
            </a:extLst>
          </p:cNvPr>
          <p:cNvCxnSpPr>
            <a:cxnSpLocks/>
          </p:cNvCxnSpPr>
          <p:nvPr/>
        </p:nvCxnSpPr>
        <p:spPr>
          <a:xfrm flipV="1">
            <a:off x="5021863" y="2877424"/>
            <a:ext cx="1278269" cy="360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0D2D0F-EBEC-68AB-07BB-830E965EE47E}"/>
              </a:ext>
            </a:extLst>
          </p:cNvPr>
          <p:cNvCxnSpPr>
            <a:cxnSpLocks/>
          </p:cNvCxnSpPr>
          <p:nvPr/>
        </p:nvCxnSpPr>
        <p:spPr>
          <a:xfrm flipV="1">
            <a:off x="5092117" y="3000229"/>
            <a:ext cx="1426129" cy="23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BDC745-9E42-4586-49A9-DB10DAF0C0EB}"/>
              </a:ext>
            </a:extLst>
          </p:cNvPr>
          <p:cNvCxnSpPr>
            <a:cxnSpLocks/>
          </p:cNvCxnSpPr>
          <p:nvPr/>
        </p:nvCxnSpPr>
        <p:spPr>
          <a:xfrm flipV="1">
            <a:off x="5092117" y="2919273"/>
            <a:ext cx="2566392" cy="31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EB41EB-EEE0-7C65-0712-F7150A0DAC3C}"/>
              </a:ext>
            </a:extLst>
          </p:cNvPr>
          <p:cNvCxnSpPr>
            <a:cxnSpLocks/>
          </p:cNvCxnSpPr>
          <p:nvPr/>
        </p:nvCxnSpPr>
        <p:spPr>
          <a:xfrm flipV="1">
            <a:off x="5092117" y="2046914"/>
            <a:ext cx="0" cy="1191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A12B2F-28A6-0BDE-05C2-F19A41CBE6FB}"/>
              </a:ext>
            </a:extLst>
          </p:cNvPr>
          <p:cNvCxnSpPr>
            <a:cxnSpLocks/>
          </p:cNvCxnSpPr>
          <p:nvPr/>
        </p:nvCxnSpPr>
        <p:spPr>
          <a:xfrm flipV="1">
            <a:off x="5092117" y="2318133"/>
            <a:ext cx="1308683" cy="920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6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421"/>
              </p:ext>
            </p:extLst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415500" y="2826608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86810" y="2778774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056505" y="5132105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EE091-6278-274F-9FED-3DF1876168AB}"/>
              </a:ext>
            </a:extLst>
          </p:cNvPr>
          <p:cNvSpPr txBox="1"/>
          <p:nvPr/>
        </p:nvSpPr>
        <p:spPr>
          <a:xfrm>
            <a:off x="1560499" y="303484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Family Flicks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7AF54-3D19-14C8-826E-09A8AF499F82}"/>
              </a:ext>
            </a:extLst>
          </p:cNvPr>
          <p:cNvSpPr txBox="1"/>
          <p:nvPr/>
        </p:nvSpPr>
        <p:spPr>
          <a:xfrm>
            <a:off x="7383379" y="819777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Content Kings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E20D9E-8840-D6AA-AFD5-F9D2C0D4ECF4}"/>
              </a:ext>
            </a:extLst>
          </p:cNvPr>
          <p:cNvSpPr txBox="1"/>
          <p:nvPr/>
        </p:nvSpPr>
        <p:spPr>
          <a:xfrm>
            <a:off x="8738019" y="4695820"/>
            <a:ext cx="2691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Lone Video Vanguard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28CF02-38E3-53D1-F39C-A6E55BC9FFDF}"/>
              </a:ext>
            </a:extLst>
          </p:cNvPr>
          <p:cNvSpPr/>
          <p:nvPr/>
        </p:nvSpPr>
        <p:spPr>
          <a:xfrm rot="20421944">
            <a:off x="2083796" y="837279"/>
            <a:ext cx="2124722" cy="1653454"/>
          </a:xfrm>
          <a:prstGeom prst="ellipse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E97045-4FBD-C59C-8BF0-88E239D3CD1F}"/>
              </a:ext>
            </a:extLst>
          </p:cNvPr>
          <p:cNvSpPr/>
          <p:nvPr/>
        </p:nvSpPr>
        <p:spPr>
          <a:xfrm rot="15879001">
            <a:off x="9137707" y="5031709"/>
            <a:ext cx="1201719" cy="1241688"/>
          </a:xfrm>
          <a:prstGeom prst="ellipse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CFA3034-0B9A-D197-92D0-BBC76D10A368}"/>
              </a:ext>
            </a:extLst>
          </p:cNvPr>
          <p:cNvSpPr/>
          <p:nvPr/>
        </p:nvSpPr>
        <p:spPr>
          <a:xfrm rot="17217877">
            <a:off x="2125405" y="2869602"/>
            <a:ext cx="1201719" cy="4161752"/>
          </a:xfrm>
          <a:prstGeom prst="ellipse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BF67F9-B058-4523-B861-A699FF692158}"/>
              </a:ext>
            </a:extLst>
          </p:cNvPr>
          <p:cNvSpPr/>
          <p:nvPr/>
        </p:nvSpPr>
        <p:spPr>
          <a:xfrm rot="15879001">
            <a:off x="7559351" y="-747016"/>
            <a:ext cx="1201719" cy="5829693"/>
          </a:xfrm>
          <a:prstGeom prst="ellipse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A662530-FD8D-9239-3A77-0A42AFFE4643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E98507-9C64-1200-B746-02CBC35DB788}"/>
              </a:ext>
            </a:extLst>
          </p:cNvPr>
          <p:cNvSpPr txBox="1"/>
          <p:nvPr/>
        </p:nvSpPr>
        <p:spPr>
          <a:xfrm>
            <a:off x="3397378" y="4028274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Pricey UX Pitfalls</a:t>
            </a:r>
          </a:p>
        </p:txBody>
      </p:sp>
    </p:spTree>
    <p:extLst>
      <p:ext uri="{BB962C8B-B14F-4D97-AF65-F5344CB8AC3E}">
        <p14:creationId xmlns:p14="http://schemas.microsoft.com/office/powerpoint/2010/main" val="140510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1C615-5224-B987-7813-0124EEBA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Apple tv</a:t>
            </a:r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79522-0315-EF6C-D9A6-6F0DA440D02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Apple TV+ is a subscription-based streaming service launched by Apple Inc. in November 2019. It focuses on producing high-quality, original content, including TV shows and movies. The service aims to provide a premium viewing experience with a curated selection of exclusive content.</a:t>
            </a:r>
          </a:p>
        </p:txBody>
      </p:sp>
      <p:pic>
        <p:nvPicPr>
          <p:cNvPr id="5" name="Picture 4" descr="A tv screen with many icons on it&#10;&#10;Description automatically generated">
            <a:extLst>
              <a:ext uri="{FF2B5EF4-FFF2-40B4-BE49-F238E27FC236}">
                <a16:creationId xmlns:a16="http://schemas.microsoft.com/office/drawing/2014/main" id="{6BAAECAD-EF5C-EB9E-221B-EA382B53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656" r="2043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733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5795234"/>
              </p:ext>
            </p:extLst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81BEF-4B5F-7640-9D74-34D3FEFE0A3D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347982" y="2845899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86810" y="2788420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021863" y="5216915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A22D5F-5B2C-156D-0492-116110EB4F1C}"/>
              </a:ext>
            </a:extLst>
          </p:cNvPr>
          <p:cNvCxnSpPr>
            <a:cxnSpLocks/>
          </p:cNvCxnSpPr>
          <p:nvPr/>
        </p:nvCxnSpPr>
        <p:spPr>
          <a:xfrm flipH="1" flipV="1">
            <a:off x="1048624" y="3813215"/>
            <a:ext cx="238309" cy="7841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F96EE3-B2DD-9A31-5659-6FA7B7EF4FFB}"/>
              </a:ext>
            </a:extLst>
          </p:cNvPr>
          <p:cNvCxnSpPr>
            <a:cxnSpLocks/>
          </p:cNvCxnSpPr>
          <p:nvPr/>
        </p:nvCxnSpPr>
        <p:spPr>
          <a:xfrm flipH="1" flipV="1">
            <a:off x="2770449" y="3556932"/>
            <a:ext cx="513421" cy="15082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F3E539-FE80-2D84-177E-E1EFF2BB8151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3492230"/>
            <a:ext cx="522981" cy="18629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8A573B-6A5D-036E-3A0A-2631D549F808}"/>
              </a:ext>
            </a:extLst>
          </p:cNvPr>
          <p:cNvCxnSpPr>
            <a:cxnSpLocks/>
          </p:cNvCxnSpPr>
          <p:nvPr/>
        </p:nvCxnSpPr>
        <p:spPr>
          <a:xfrm flipH="1" flipV="1">
            <a:off x="2726265" y="1635853"/>
            <a:ext cx="557605" cy="18374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4E3927-064D-0EE0-2108-9C73C01EA12B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2318133"/>
            <a:ext cx="229779" cy="1110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7CAFF6-419F-7D5C-2612-F3AB3C1F64E2}"/>
              </a:ext>
            </a:extLst>
          </p:cNvPr>
          <p:cNvCxnSpPr>
            <a:cxnSpLocks/>
          </p:cNvCxnSpPr>
          <p:nvPr/>
        </p:nvCxnSpPr>
        <p:spPr>
          <a:xfrm flipH="1" flipV="1">
            <a:off x="3320601" y="1208015"/>
            <a:ext cx="557605" cy="21293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B529D4-72CC-15A8-A3AF-EEC87C727E63}"/>
              </a:ext>
            </a:extLst>
          </p:cNvPr>
          <p:cNvCxnSpPr>
            <a:cxnSpLocks/>
          </p:cNvCxnSpPr>
          <p:nvPr/>
        </p:nvCxnSpPr>
        <p:spPr>
          <a:xfrm flipH="1" flipV="1">
            <a:off x="5693122" y="2412383"/>
            <a:ext cx="175765" cy="7427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00FE88A-79EF-DF92-B71D-8F62070A6D85}"/>
              </a:ext>
            </a:extLst>
          </p:cNvPr>
          <p:cNvCxnSpPr>
            <a:cxnSpLocks/>
          </p:cNvCxnSpPr>
          <p:nvPr/>
        </p:nvCxnSpPr>
        <p:spPr>
          <a:xfrm flipH="1" flipV="1">
            <a:off x="7579986" y="2166358"/>
            <a:ext cx="150620" cy="6820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C674D3-461F-1EF7-E311-266FDB039FB7}"/>
              </a:ext>
            </a:extLst>
          </p:cNvPr>
          <p:cNvCxnSpPr>
            <a:cxnSpLocks/>
          </p:cNvCxnSpPr>
          <p:nvPr/>
        </p:nvCxnSpPr>
        <p:spPr>
          <a:xfrm flipH="1" flipV="1">
            <a:off x="10252099" y="2193505"/>
            <a:ext cx="122945" cy="2589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60646BE-66F6-1955-B5E1-53F49938C51F}"/>
              </a:ext>
            </a:extLst>
          </p:cNvPr>
          <p:cNvCxnSpPr>
            <a:cxnSpLocks/>
          </p:cNvCxnSpPr>
          <p:nvPr/>
        </p:nvCxnSpPr>
        <p:spPr>
          <a:xfrm flipH="1" flipV="1">
            <a:off x="8628802" y="2701255"/>
            <a:ext cx="896737" cy="28162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4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E62FD6-41F7-7122-ACA7-A5F11282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Order of Preference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DF6B-33F9-7518-8FB9-55CAA36B7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53" y="238603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1.) Amazon Prime</a:t>
            </a:r>
          </a:p>
          <a:p>
            <a:pPr marL="0" indent="0">
              <a:buNone/>
            </a:pPr>
            <a:r>
              <a:rPr lang="en-US" sz="1700"/>
              <a:t>2.) </a:t>
            </a:r>
            <a:r>
              <a:rPr lang="en-US" sz="1700" err="1"/>
              <a:t>Youtube</a:t>
            </a:r>
            <a:r>
              <a:rPr lang="en-US" sz="1700"/>
              <a:t> TV</a:t>
            </a:r>
          </a:p>
          <a:p>
            <a:pPr marL="0" indent="0">
              <a:buNone/>
            </a:pPr>
            <a:r>
              <a:rPr lang="en-US" sz="1700"/>
              <a:t>3.) Netflix</a:t>
            </a:r>
          </a:p>
          <a:p>
            <a:pPr marL="0" indent="0">
              <a:buNone/>
            </a:pPr>
            <a:r>
              <a:rPr lang="en-US" sz="1700"/>
              <a:t>4.) Hulu</a:t>
            </a:r>
          </a:p>
          <a:p>
            <a:pPr marL="0" indent="0">
              <a:buNone/>
            </a:pPr>
            <a:r>
              <a:rPr lang="en-US" sz="1700"/>
              <a:t>5.) Disney +</a:t>
            </a:r>
          </a:p>
          <a:p>
            <a:pPr marL="0" indent="0">
              <a:buNone/>
            </a:pPr>
            <a:r>
              <a:rPr lang="en-US" sz="1700"/>
              <a:t>6.) Tubi</a:t>
            </a:r>
          </a:p>
          <a:p>
            <a:pPr marL="0" indent="0">
              <a:buNone/>
            </a:pPr>
            <a:r>
              <a:rPr lang="en-US" sz="1700"/>
              <a:t>7.) Peacock</a:t>
            </a:r>
          </a:p>
          <a:p>
            <a:pPr marL="0" indent="0">
              <a:buNone/>
            </a:pPr>
            <a:r>
              <a:rPr lang="en-US" sz="1700"/>
              <a:t>8.) Paramount +</a:t>
            </a:r>
          </a:p>
          <a:p>
            <a:pPr marL="0" indent="0">
              <a:buNone/>
            </a:pPr>
            <a:r>
              <a:rPr lang="en-US" sz="1700"/>
              <a:t>9.) Crunchyroll</a:t>
            </a:r>
          </a:p>
          <a:p>
            <a:pPr marL="0" indent="0">
              <a:buNone/>
            </a:pPr>
            <a:r>
              <a:rPr lang="en-US" sz="1700"/>
              <a:t>10.) Apple TV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67C1-8BBB-23CE-2BF2-0321708FF0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3416" y="1622745"/>
            <a:ext cx="9855037" cy="53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57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563522"/>
              </p:ext>
            </p:extLst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396209" y="2903772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185351" y="2827002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021863" y="5216915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EE091-6278-274F-9FED-3DF1876168AB}"/>
              </a:ext>
            </a:extLst>
          </p:cNvPr>
          <p:cNvSpPr txBox="1"/>
          <p:nvPr/>
        </p:nvSpPr>
        <p:spPr>
          <a:xfrm>
            <a:off x="1233535" y="343977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Family Flicks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98507-9C64-1200-B746-02CBC35DB788}"/>
              </a:ext>
            </a:extLst>
          </p:cNvPr>
          <p:cNvSpPr txBox="1"/>
          <p:nvPr/>
        </p:nvSpPr>
        <p:spPr>
          <a:xfrm>
            <a:off x="1971330" y="5619856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Pricey UX Pitfalls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7AF54-3D19-14C8-826E-09A8AF499F82}"/>
              </a:ext>
            </a:extLst>
          </p:cNvPr>
          <p:cNvSpPr txBox="1"/>
          <p:nvPr/>
        </p:nvSpPr>
        <p:spPr>
          <a:xfrm>
            <a:off x="7383379" y="1141823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Content Kings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E20D9E-8840-D6AA-AFD5-F9D2C0D4ECF4}"/>
              </a:ext>
            </a:extLst>
          </p:cNvPr>
          <p:cNvSpPr txBox="1"/>
          <p:nvPr/>
        </p:nvSpPr>
        <p:spPr>
          <a:xfrm>
            <a:off x="8738019" y="4695820"/>
            <a:ext cx="2691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Lone Video Vanguard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28CF02-38E3-53D1-F39C-A6E55BC9FFDF}"/>
              </a:ext>
            </a:extLst>
          </p:cNvPr>
          <p:cNvSpPr/>
          <p:nvPr/>
        </p:nvSpPr>
        <p:spPr>
          <a:xfrm rot="20421944">
            <a:off x="2130047" y="691010"/>
            <a:ext cx="2124722" cy="17948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E97045-4FBD-C59C-8BF0-88E239D3CD1F}"/>
              </a:ext>
            </a:extLst>
          </p:cNvPr>
          <p:cNvSpPr/>
          <p:nvPr/>
        </p:nvSpPr>
        <p:spPr>
          <a:xfrm rot="15879001">
            <a:off x="9137707" y="5031709"/>
            <a:ext cx="1201719" cy="12416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CFA3034-0B9A-D197-92D0-BBC76D10A368}"/>
              </a:ext>
            </a:extLst>
          </p:cNvPr>
          <p:cNvSpPr/>
          <p:nvPr/>
        </p:nvSpPr>
        <p:spPr>
          <a:xfrm rot="17217877">
            <a:off x="2097568" y="2883618"/>
            <a:ext cx="1201719" cy="41617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BF67F9-B058-4523-B861-A699FF692158}"/>
              </a:ext>
            </a:extLst>
          </p:cNvPr>
          <p:cNvSpPr/>
          <p:nvPr/>
        </p:nvSpPr>
        <p:spPr>
          <a:xfrm rot="15879001">
            <a:off x="7632456" y="-682460"/>
            <a:ext cx="1201719" cy="58296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C674D3-461F-1EF7-E311-266FDB039FB7}"/>
              </a:ext>
            </a:extLst>
          </p:cNvPr>
          <p:cNvCxnSpPr>
            <a:cxnSpLocks/>
          </p:cNvCxnSpPr>
          <p:nvPr/>
        </p:nvCxnSpPr>
        <p:spPr>
          <a:xfrm flipH="1" flipV="1">
            <a:off x="10262110" y="2446133"/>
            <a:ext cx="47350" cy="95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08D142B-F054-B9C3-1146-50CF8DFCC002}"/>
              </a:ext>
            </a:extLst>
          </p:cNvPr>
          <p:cNvSpPr/>
          <p:nvPr/>
        </p:nvSpPr>
        <p:spPr>
          <a:xfrm rot="20834750">
            <a:off x="1090435" y="3515736"/>
            <a:ext cx="1803937" cy="434233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2BE8C7-6A50-5D52-C0F2-03F12F712C5E}"/>
              </a:ext>
            </a:extLst>
          </p:cNvPr>
          <p:cNvSpPr/>
          <p:nvPr/>
        </p:nvSpPr>
        <p:spPr>
          <a:xfrm rot="21115743">
            <a:off x="2657254" y="3226972"/>
            <a:ext cx="2339315" cy="434233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BFEB37-31FF-3C69-D275-5C8090FEB250}"/>
              </a:ext>
            </a:extLst>
          </p:cNvPr>
          <p:cNvSpPr/>
          <p:nvPr/>
        </p:nvSpPr>
        <p:spPr>
          <a:xfrm rot="20834750">
            <a:off x="5277536" y="2952395"/>
            <a:ext cx="522514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8FC319-C104-9A0D-03B4-80C40AC8B5BE}"/>
              </a:ext>
            </a:extLst>
          </p:cNvPr>
          <p:cNvSpPr/>
          <p:nvPr/>
        </p:nvSpPr>
        <p:spPr>
          <a:xfrm rot="21049189">
            <a:off x="7594727" y="2452394"/>
            <a:ext cx="2613826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F9FCBF-4557-EED3-7E51-672C0D11BEB6}"/>
              </a:ext>
            </a:extLst>
          </p:cNvPr>
          <p:cNvSpPr/>
          <p:nvPr/>
        </p:nvSpPr>
        <p:spPr>
          <a:xfrm rot="21049189">
            <a:off x="10310709" y="2145790"/>
            <a:ext cx="1483716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4720B-8A52-EE80-ABC8-2284BBD22B46}"/>
              </a:ext>
            </a:extLst>
          </p:cNvPr>
          <p:cNvSpPr/>
          <p:nvPr/>
        </p:nvSpPr>
        <p:spPr>
          <a:xfrm rot="20834750">
            <a:off x="5795121" y="2750858"/>
            <a:ext cx="1846275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CCF29E-DFF4-15D3-C0CB-99C826EE085F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942853E-F57B-44FF-B8F5-267C7F556C12}"/>
              </a:ext>
            </a:extLst>
          </p:cNvPr>
          <p:cNvCxnSpPr>
            <a:cxnSpLocks/>
          </p:cNvCxnSpPr>
          <p:nvPr/>
        </p:nvCxnSpPr>
        <p:spPr>
          <a:xfrm flipH="1" flipV="1">
            <a:off x="1048624" y="3813215"/>
            <a:ext cx="238309" cy="7841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0FFC3A-222C-29F2-A151-9A62B2E9F40F}"/>
              </a:ext>
            </a:extLst>
          </p:cNvPr>
          <p:cNvCxnSpPr>
            <a:cxnSpLocks/>
          </p:cNvCxnSpPr>
          <p:nvPr/>
        </p:nvCxnSpPr>
        <p:spPr>
          <a:xfrm flipH="1" flipV="1">
            <a:off x="2770449" y="3556932"/>
            <a:ext cx="513421" cy="15082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96F1100-3279-5E46-0ADE-30FF0F9FC6CF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3492230"/>
            <a:ext cx="522981" cy="18629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6A7ED1-86E1-8D49-F67D-84C9362B6588}"/>
              </a:ext>
            </a:extLst>
          </p:cNvPr>
          <p:cNvCxnSpPr>
            <a:cxnSpLocks/>
          </p:cNvCxnSpPr>
          <p:nvPr/>
        </p:nvCxnSpPr>
        <p:spPr>
          <a:xfrm flipH="1" flipV="1">
            <a:off x="2726265" y="1635853"/>
            <a:ext cx="557605" cy="18374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7F1EADE-933A-B894-6281-86C53C089A20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2318133"/>
            <a:ext cx="229779" cy="1110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D9D96C7-5600-52B0-2F57-39596EE2AD44}"/>
              </a:ext>
            </a:extLst>
          </p:cNvPr>
          <p:cNvCxnSpPr>
            <a:cxnSpLocks/>
          </p:cNvCxnSpPr>
          <p:nvPr/>
        </p:nvCxnSpPr>
        <p:spPr>
          <a:xfrm flipH="1" flipV="1">
            <a:off x="3320601" y="1208015"/>
            <a:ext cx="557605" cy="21293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2CCE6EB-9C6D-8015-FFBF-B0367518946F}"/>
              </a:ext>
            </a:extLst>
          </p:cNvPr>
          <p:cNvCxnSpPr>
            <a:cxnSpLocks/>
          </p:cNvCxnSpPr>
          <p:nvPr/>
        </p:nvCxnSpPr>
        <p:spPr>
          <a:xfrm flipH="1" flipV="1">
            <a:off x="7579986" y="2166358"/>
            <a:ext cx="150620" cy="6820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353A46D-54D6-493D-3DA2-7A73CED548DA}"/>
              </a:ext>
            </a:extLst>
          </p:cNvPr>
          <p:cNvCxnSpPr>
            <a:cxnSpLocks/>
          </p:cNvCxnSpPr>
          <p:nvPr/>
        </p:nvCxnSpPr>
        <p:spPr>
          <a:xfrm flipH="1" flipV="1">
            <a:off x="10289785" y="2195137"/>
            <a:ext cx="122945" cy="2589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49D5116-BB3E-25CE-A4CA-38923D25EFDD}"/>
              </a:ext>
            </a:extLst>
          </p:cNvPr>
          <p:cNvCxnSpPr>
            <a:cxnSpLocks/>
          </p:cNvCxnSpPr>
          <p:nvPr/>
        </p:nvCxnSpPr>
        <p:spPr>
          <a:xfrm flipH="1" flipV="1">
            <a:off x="8628802" y="2701255"/>
            <a:ext cx="896737" cy="28162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92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915394"/>
              </p:ext>
            </p:extLst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405855" y="2788026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67519" y="2778774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021863" y="5216915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EE091-6278-274F-9FED-3DF1876168AB}"/>
              </a:ext>
            </a:extLst>
          </p:cNvPr>
          <p:cNvSpPr txBox="1"/>
          <p:nvPr/>
        </p:nvSpPr>
        <p:spPr>
          <a:xfrm>
            <a:off x="1501146" y="189040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Family Flicks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98507-9C64-1200-B746-02CBC35DB788}"/>
              </a:ext>
            </a:extLst>
          </p:cNvPr>
          <p:cNvSpPr txBox="1"/>
          <p:nvPr/>
        </p:nvSpPr>
        <p:spPr>
          <a:xfrm>
            <a:off x="1971330" y="5619856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Pricey UX Pitfalls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7AF54-3D19-14C8-826E-09A8AF499F82}"/>
              </a:ext>
            </a:extLst>
          </p:cNvPr>
          <p:cNvSpPr txBox="1"/>
          <p:nvPr/>
        </p:nvSpPr>
        <p:spPr>
          <a:xfrm>
            <a:off x="7371073" y="989562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Content Kings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E20D9E-8840-D6AA-AFD5-F9D2C0D4ECF4}"/>
              </a:ext>
            </a:extLst>
          </p:cNvPr>
          <p:cNvSpPr txBox="1"/>
          <p:nvPr/>
        </p:nvSpPr>
        <p:spPr>
          <a:xfrm>
            <a:off x="8738019" y="4695820"/>
            <a:ext cx="2691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Lone Video Vanguard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28CF02-38E3-53D1-F39C-A6E55BC9FFDF}"/>
              </a:ext>
            </a:extLst>
          </p:cNvPr>
          <p:cNvSpPr/>
          <p:nvPr/>
        </p:nvSpPr>
        <p:spPr>
          <a:xfrm rot="20421944">
            <a:off x="2093693" y="863802"/>
            <a:ext cx="2124722" cy="165345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E97045-4FBD-C59C-8BF0-88E239D3CD1F}"/>
              </a:ext>
            </a:extLst>
          </p:cNvPr>
          <p:cNvSpPr/>
          <p:nvPr/>
        </p:nvSpPr>
        <p:spPr>
          <a:xfrm rot="15879001">
            <a:off x="9137707" y="5031709"/>
            <a:ext cx="1201719" cy="12416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CFA3034-0B9A-D197-92D0-BBC76D10A368}"/>
              </a:ext>
            </a:extLst>
          </p:cNvPr>
          <p:cNvSpPr/>
          <p:nvPr/>
        </p:nvSpPr>
        <p:spPr>
          <a:xfrm rot="17217877">
            <a:off x="1941114" y="3069080"/>
            <a:ext cx="1201719" cy="41617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BF67F9-B058-4523-B861-A699FF692158}"/>
              </a:ext>
            </a:extLst>
          </p:cNvPr>
          <p:cNvSpPr/>
          <p:nvPr/>
        </p:nvSpPr>
        <p:spPr>
          <a:xfrm rot="15879001">
            <a:off x="7700692" y="-722449"/>
            <a:ext cx="1201719" cy="58296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C674D3-461F-1EF7-E311-266FDB039FB7}"/>
              </a:ext>
            </a:extLst>
          </p:cNvPr>
          <p:cNvCxnSpPr>
            <a:cxnSpLocks/>
          </p:cNvCxnSpPr>
          <p:nvPr/>
        </p:nvCxnSpPr>
        <p:spPr>
          <a:xfrm flipH="1" flipV="1">
            <a:off x="10262110" y="2446133"/>
            <a:ext cx="47350" cy="95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08D142B-F054-B9C3-1146-50CF8DFCC002}"/>
              </a:ext>
            </a:extLst>
          </p:cNvPr>
          <p:cNvSpPr/>
          <p:nvPr/>
        </p:nvSpPr>
        <p:spPr>
          <a:xfrm rot="20834750">
            <a:off x="1161997" y="3483875"/>
            <a:ext cx="1803937" cy="434233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2BE8C7-6A50-5D52-C0F2-03F12F712C5E}"/>
              </a:ext>
            </a:extLst>
          </p:cNvPr>
          <p:cNvSpPr/>
          <p:nvPr/>
        </p:nvSpPr>
        <p:spPr>
          <a:xfrm rot="20834750">
            <a:off x="2764113" y="3134743"/>
            <a:ext cx="2339315" cy="434233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BFEB37-31FF-3C69-D275-5C8090FEB250}"/>
              </a:ext>
            </a:extLst>
          </p:cNvPr>
          <p:cNvSpPr/>
          <p:nvPr/>
        </p:nvSpPr>
        <p:spPr>
          <a:xfrm rot="20834750">
            <a:off x="5202695" y="2920154"/>
            <a:ext cx="522514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8FC319-C104-9A0D-03B4-80C40AC8B5BE}"/>
              </a:ext>
            </a:extLst>
          </p:cNvPr>
          <p:cNvSpPr/>
          <p:nvPr/>
        </p:nvSpPr>
        <p:spPr>
          <a:xfrm rot="21049189">
            <a:off x="7655539" y="2561538"/>
            <a:ext cx="2613826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F9FCBF-4557-EED3-7E51-672C0D11BEB6}"/>
              </a:ext>
            </a:extLst>
          </p:cNvPr>
          <p:cNvSpPr/>
          <p:nvPr/>
        </p:nvSpPr>
        <p:spPr>
          <a:xfrm rot="21049189">
            <a:off x="10310709" y="2145790"/>
            <a:ext cx="1483716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4720B-8A52-EE80-ABC8-2284BBD22B46}"/>
              </a:ext>
            </a:extLst>
          </p:cNvPr>
          <p:cNvSpPr/>
          <p:nvPr/>
        </p:nvSpPr>
        <p:spPr>
          <a:xfrm rot="20834750">
            <a:off x="5777937" y="2831174"/>
            <a:ext cx="1846275" cy="434233"/>
          </a:xfrm>
          <a:prstGeom prst="ellipse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C39424-1AAF-1DF5-9313-11B7383E39AD}"/>
              </a:ext>
            </a:extLst>
          </p:cNvPr>
          <p:cNvCxnSpPr>
            <a:cxnSpLocks/>
          </p:cNvCxnSpPr>
          <p:nvPr/>
        </p:nvCxnSpPr>
        <p:spPr>
          <a:xfrm flipV="1">
            <a:off x="1266760" y="3144752"/>
            <a:ext cx="9231025" cy="154141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37E72F-7FBB-F04E-C34F-B9AEBE53F4B2}"/>
              </a:ext>
            </a:extLst>
          </p:cNvPr>
          <p:cNvCxnSpPr>
            <a:cxnSpLocks/>
          </p:cNvCxnSpPr>
          <p:nvPr/>
        </p:nvCxnSpPr>
        <p:spPr>
          <a:xfrm flipV="1">
            <a:off x="1266760" y="4193128"/>
            <a:ext cx="9231025" cy="47215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32C0A8B-1CD3-E9D7-31EF-B5B617634070}"/>
              </a:ext>
            </a:extLst>
          </p:cNvPr>
          <p:cNvSpPr txBox="1"/>
          <p:nvPr/>
        </p:nvSpPr>
        <p:spPr>
          <a:xfrm>
            <a:off x="9810268" y="3134656"/>
            <a:ext cx="683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</a:t>
            </a:r>
            <a:br>
              <a:rPr lang="en-US"/>
            </a:br>
            <a:r>
              <a:rPr lang="en-US"/>
              <a:t>????</a:t>
            </a:r>
            <a:br>
              <a:rPr lang="en-US"/>
            </a:br>
            <a:r>
              <a:rPr lang="en-US"/>
              <a:t>????????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D9123B-79D1-FD22-1F7C-68855DCF9170}"/>
              </a:ext>
            </a:extLst>
          </p:cNvPr>
          <p:cNvSpPr txBox="1"/>
          <p:nvPr/>
        </p:nvSpPr>
        <p:spPr>
          <a:xfrm>
            <a:off x="8690268" y="175827"/>
            <a:ext cx="332197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5A</a:t>
            </a:r>
          </a:p>
          <a:p>
            <a:r>
              <a:rPr lang="en-US" b="1"/>
              <a:t>-Reduce Subscription Prices</a:t>
            </a:r>
          </a:p>
          <a:p>
            <a:r>
              <a:rPr lang="en-US" b="1"/>
              <a:t>-Increase Regions Available</a:t>
            </a:r>
          </a:p>
          <a:p>
            <a:r>
              <a:rPr lang="en-US" b="1"/>
              <a:t>-Increase Language Options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7D21BD-70DD-1D4E-78F4-C7B6112F6AD7}"/>
              </a:ext>
            </a:extLst>
          </p:cNvPr>
          <p:cNvCxnSpPr/>
          <p:nvPr/>
        </p:nvCxnSpPr>
        <p:spPr>
          <a:xfrm>
            <a:off x="10497785" y="3167147"/>
            <a:ext cx="0" cy="1025981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703849-C6CE-F705-17DA-B94234EEA8F5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48C10D-40B0-D07F-840E-7B973955D0C1}"/>
              </a:ext>
            </a:extLst>
          </p:cNvPr>
          <p:cNvCxnSpPr>
            <a:cxnSpLocks/>
          </p:cNvCxnSpPr>
          <p:nvPr/>
        </p:nvCxnSpPr>
        <p:spPr>
          <a:xfrm flipH="1" flipV="1">
            <a:off x="1048624" y="3813215"/>
            <a:ext cx="238309" cy="78418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6D5E4A-DA3F-E2D8-F34F-BFE73956FD10}"/>
              </a:ext>
            </a:extLst>
          </p:cNvPr>
          <p:cNvCxnSpPr>
            <a:cxnSpLocks/>
          </p:cNvCxnSpPr>
          <p:nvPr/>
        </p:nvCxnSpPr>
        <p:spPr>
          <a:xfrm flipH="1" flipV="1">
            <a:off x="2770449" y="3556932"/>
            <a:ext cx="513421" cy="150822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EE16CC-8CC1-0F20-772D-FD717FD58A85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3492230"/>
            <a:ext cx="522981" cy="186293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54CBBB-BF71-EF39-4480-EB260CC3DA72}"/>
              </a:ext>
            </a:extLst>
          </p:cNvPr>
          <p:cNvCxnSpPr>
            <a:cxnSpLocks/>
          </p:cNvCxnSpPr>
          <p:nvPr/>
        </p:nvCxnSpPr>
        <p:spPr>
          <a:xfrm flipH="1" flipV="1">
            <a:off x="2726265" y="1635853"/>
            <a:ext cx="557605" cy="183748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18B1C0-5385-32C8-49BF-F7800D518844}"/>
              </a:ext>
            </a:extLst>
          </p:cNvPr>
          <p:cNvCxnSpPr>
            <a:cxnSpLocks/>
          </p:cNvCxnSpPr>
          <p:nvPr/>
        </p:nvCxnSpPr>
        <p:spPr>
          <a:xfrm flipH="1" flipV="1">
            <a:off x="3478155" y="2318133"/>
            <a:ext cx="229779" cy="1110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07B73B-A060-AFA8-0974-98060174AD83}"/>
              </a:ext>
            </a:extLst>
          </p:cNvPr>
          <p:cNvCxnSpPr>
            <a:cxnSpLocks/>
          </p:cNvCxnSpPr>
          <p:nvPr/>
        </p:nvCxnSpPr>
        <p:spPr>
          <a:xfrm flipH="1" flipV="1">
            <a:off x="3320601" y="1208015"/>
            <a:ext cx="557605" cy="212934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5BCF9FB-A08A-6248-E1B4-00D6E03A3C49}"/>
              </a:ext>
            </a:extLst>
          </p:cNvPr>
          <p:cNvCxnSpPr>
            <a:cxnSpLocks/>
          </p:cNvCxnSpPr>
          <p:nvPr/>
        </p:nvCxnSpPr>
        <p:spPr>
          <a:xfrm flipH="1" flipV="1">
            <a:off x="5693122" y="2412383"/>
            <a:ext cx="175765" cy="7427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897DCF-980A-A47B-D96C-BFFA4668E201}"/>
              </a:ext>
            </a:extLst>
          </p:cNvPr>
          <p:cNvCxnSpPr>
            <a:cxnSpLocks/>
          </p:cNvCxnSpPr>
          <p:nvPr/>
        </p:nvCxnSpPr>
        <p:spPr>
          <a:xfrm flipH="1" flipV="1">
            <a:off x="7579986" y="2166358"/>
            <a:ext cx="150620" cy="6820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9B1433A-2D40-B5D6-F657-5D2853ACDD7C}"/>
              </a:ext>
            </a:extLst>
          </p:cNvPr>
          <p:cNvCxnSpPr>
            <a:cxnSpLocks/>
          </p:cNvCxnSpPr>
          <p:nvPr/>
        </p:nvCxnSpPr>
        <p:spPr>
          <a:xfrm flipH="1" flipV="1">
            <a:off x="10289785" y="2195137"/>
            <a:ext cx="122945" cy="25896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17A3A6D-7255-6B7C-9D2F-E37C95275B2E}"/>
              </a:ext>
            </a:extLst>
          </p:cNvPr>
          <p:cNvCxnSpPr>
            <a:cxnSpLocks/>
          </p:cNvCxnSpPr>
          <p:nvPr/>
        </p:nvCxnSpPr>
        <p:spPr>
          <a:xfrm flipH="1" flipV="1">
            <a:off x="8628802" y="2701255"/>
            <a:ext cx="896737" cy="281621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35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91A0EA-ADEC-4E8B-BBC9-176EEF9CB2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909445"/>
              </p:ext>
            </p:extLst>
          </p:nvPr>
        </p:nvGraphicFramePr>
        <p:xfrm>
          <a:off x="318782" y="520117"/>
          <a:ext cx="11035018" cy="5656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3AADA4E-45CD-85B7-0902-5104D52EBC88}"/>
              </a:ext>
            </a:extLst>
          </p:cNvPr>
          <p:cNvSpPr txBox="1"/>
          <p:nvPr/>
        </p:nvSpPr>
        <p:spPr>
          <a:xfrm>
            <a:off x="5021863" y="159311"/>
            <a:ext cx="158595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User Friendly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08B630-2ED5-BFFA-54A3-F96EAEEFDDC9}"/>
              </a:ext>
            </a:extLst>
          </p:cNvPr>
          <p:cNvSpPr txBox="1"/>
          <p:nvPr/>
        </p:nvSpPr>
        <p:spPr>
          <a:xfrm>
            <a:off x="10309399" y="2826608"/>
            <a:ext cx="174148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Accessible and Affordable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854C53-7E14-5547-9A9C-577ABF36E78D}"/>
              </a:ext>
            </a:extLst>
          </p:cNvPr>
          <p:cNvSpPr txBox="1"/>
          <p:nvPr/>
        </p:nvSpPr>
        <p:spPr>
          <a:xfrm>
            <a:off x="154329" y="2827002"/>
            <a:ext cx="1189535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Premium Pricing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944C41-CE34-ACAC-C8D5-87E1C8232C77}"/>
              </a:ext>
            </a:extLst>
          </p:cNvPr>
          <p:cNvSpPr txBox="1"/>
          <p:nvPr/>
        </p:nvSpPr>
        <p:spPr>
          <a:xfrm>
            <a:off x="5127847" y="5204219"/>
            <a:ext cx="158595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Complex Viewing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EE091-6278-274F-9FED-3DF1876168AB}"/>
              </a:ext>
            </a:extLst>
          </p:cNvPr>
          <p:cNvSpPr txBox="1"/>
          <p:nvPr/>
        </p:nvSpPr>
        <p:spPr>
          <a:xfrm>
            <a:off x="1200978" y="321314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Family Flicks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B7AF54-3D19-14C8-826E-09A8AF499F82}"/>
              </a:ext>
            </a:extLst>
          </p:cNvPr>
          <p:cNvSpPr txBox="1"/>
          <p:nvPr/>
        </p:nvSpPr>
        <p:spPr>
          <a:xfrm>
            <a:off x="7345468" y="751775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Content Kings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E20D9E-8840-D6AA-AFD5-F9D2C0D4ECF4}"/>
              </a:ext>
            </a:extLst>
          </p:cNvPr>
          <p:cNvSpPr txBox="1"/>
          <p:nvPr/>
        </p:nvSpPr>
        <p:spPr>
          <a:xfrm>
            <a:off x="8738019" y="4695820"/>
            <a:ext cx="26918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Lone Video Vanguard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28CF02-38E3-53D1-F39C-A6E55BC9FFDF}"/>
              </a:ext>
            </a:extLst>
          </p:cNvPr>
          <p:cNvSpPr/>
          <p:nvPr/>
        </p:nvSpPr>
        <p:spPr>
          <a:xfrm rot="20421944">
            <a:off x="2117471" y="851243"/>
            <a:ext cx="2124722" cy="165345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7E97045-4FBD-C59C-8BF0-88E239D3CD1F}"/>
              </a:ext>
            </a:extLst>
          </p:cNvPr>
          <p:cNvSpPr/>
          <p:nvPr/>
        </p:nvSpPr>
        <p:spPr>
          <a:xfrm rot="15879001">
            <a:off x="9137707" y="5031709"/>
            <a:ext cx="1201719" cy="12416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BF67F9-B058-4523-B861-A699FF692158}"/>
              </a:ext>
            </a:extLst>
          </p:cNvPr>
          <p:cNvSpPr/>
          <p:nvPr/>
        </p:nvSpPr>
        <p:spPr>
          <a:xfrm rot="15879001">
            <a:off x="7607321" y="-671700"/>
            <a:ext cx="1201719" cy="582969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AD11F2C-42F3-B2ED-4FB0-E5F2EC0D34A6}"/>
              </a:ext>
            </a:extLst>
          </p:cNvPr>
          <p:cNvSpPr/>
          <p:nvPr/>
        </p:nvSpPr>
        <p:spPr>
          <a:xfrm rot="17217877">
            <a:off x="2926508" y="4404883"/>
            <a:ext cx="1201719" cy="16857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17180C-CCA0-AC75-E498-9723C1844493}"/>
              </a:ext>
            </a:extLst>
          </p:cNvPr>
          <p:cNvSpPr/>
          <p:nvPr/>
        </p:nvSpPr>
        <p:spPr>
          <a:xfrm>
            <a:off x="1181375" y="5297651"/>
            <a:ext cx="626824" cy="459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A3B5EB2F-7721-81A2-317B-C62E81636E6E}"/>
              </a:ext>
            </a:extLst>
          </p:cNvPr>
          <p:cNvSpPr/>
          <p:nvPr/>
        </p:nvSpPr>
        <p:spPr>
          <a:xfrm>
            <a:off x="9923463" y="3374405"/>
            <a:ext cx="268448" cy="30798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6DAF98-BB30-9121-43E1-4EFA1C2C0690}"/>
              </a:ext>
            </a:extLst>
          </p:cNvPr>
          <p:cNvCxnSpPr>
            <a:cxnSpLocks/>
          </p:cNvCxnSpPr>
          <p:nvPr/>
        </p:nvCxnSpPr>
        <p:spPr>
          <a:xfrm flipV="1">
            <a:off x="1350628" y="3629442"/>
            <a:ext cx="8472880" cy="97611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BA2169-5D26-31E5-5A92-8EA62F9BAC33}"/>
              </a:ext>
            </a:extLst>
          </p:cNvPr>
          <p:cNvSpPr txBox="1"/>
          <p:nvPr/>
        </p:nvSpPr>
        <p:spPr>
          <a:xfrm>
            <a:off x="9583869" y="3629442"/>
            <a:ext cx="121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Apple TV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3307DE-3AF7-4D24-6BE8-3CD9C8FAE814}"/>
              </a:ext>
            </a:extLst>
          </p:cNvPr>
          <p:cNvSpPr txBox="1"/>
          <p:nvPr/>
        </p:nvSpPr>
        <p:spPr>
          <a:xfrm>
            <a:off x="8751142" y="279674"/>
            <a:ext cx="31093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/>
              <a:t>5B- Increase UI Design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98507-9C64-1200-B746-02CBC35DB788}"/>
              </a:ext>
            </a:extLst>
          </p:cNvPr>
          <p:cNvSpPr txBox="1"/>
          <p:nvPr/>
        </p:nvSpPr>
        <p:spPr>
          <a:xfrm>
            <a:off x="2914808" y="4111872"/>
            <a:ext cx="12251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Pricey UX Pitfalls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A72681-C483-151B-382A-4CF743A3AB4D}"/>
              </a:ext>
            </a:extLst>
          </p:cNvPr>
          <p:cNvCxnSpPr>
            <a:cxnSpLocks/>
          </p:cNvCxnSpPr>
          <p:nvPr/>
        </p:nvCxnSpPr>
        <p:spPr>
          <a:xfrm flipH="1">
            <a:off x="2416029" y="3238368"/>
            <a:ext cx="2676088" cy="1906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157A70-39D2-BDE8-0BB4-F34F08864651}"/>
              </a:ext>
            </a:extLst>
          </p:cNvPr>
          <p:cNvCxnSpPr>
            <a:cxnSpLocks/>
          </p:cNvCxnSpPr>
          <p:nvPr/>
        </p:nvCxnSpPr>
        <p:spPr>
          <a:xfrm flipH="1" flipV="1">
            <a:off x="2726265" y="2608612"/>
            <a:ext cx="2295598" cy="629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C00442-A39F-D11A-B161-96CEFF3EB114}"/>
              </a:ext>
            </a:extLst>
          </p:cNvPr>
          <p:cNvCxnSpPr>
            <a:cxnSpLocks/>
          </p:cNvCxnSpPr>
          <p:nvPr/>
        </p:nvCxnSpPr>
        <p:spPr>
          <a:xfrm flipH="1" flipV="1">
            <a:off x="4009938" y="2541864"/>
            <a:ext cx="1011925" cy="69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1717C3A-CFB9-3DD7-87DE-08B9C91BA089}"/>
              </a:ext>
            </a:extLst>
          </p:cNvPr>
          <p:cNvCxnSpPr>
            <a:cxnSpLocks/>
          </p:cNvCxnSpPr>
          <p:nvPr/>
        </p:nvCxnSpPr>
        <p:spPr>
          <a:xfrm flipH="1" flipV="1">
            <a:off x="4462943" y="2416029"/>
            <a:ext cx="629174" cy="822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10FB98-E22A-5E26-E0D5-C6AC14A5BA72}"/>
              </a:ext>
            </a:extLst>
          </p:cNvPr>
          <p:cNvCxnSpPr>
            <a:cxnSpLocks/>
          </p:cNvCxnSpPr>
          <p:nvPr/>
        </p:nvCxnSpPr>
        <p:spPr>
          <a:xfrm flipH="1">
            <a:off x="2416029" y="3238368"/>
            <a:ext cx="26760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3E76D2-753C-69C7-53CA-E98FEBC6B0E7}"/>
              </a:ext>
            </a:extLst>
          </p:cNvPr>
          <p:cNvCxnSpPr>
            <a:cxnSpLocks/>
          </p:cNvCxnSpPr>
          <p:nvPr/>
        </p:nvCxnSpPr>
        <p:spPr>
          <a:xfrm flipV="1">
            <a:off x="5092117" y="1788154"/>
            <a:ext cx="421449" cy="1450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A3955CF-77C5-4183-354A-15FC071EBDAA}"/>
              </a:ext>
            </a:extLst>
          </p:cNvPr>
          <p:cNvCxnSpPr>
            <a:cxnSpLocks/>
          </p:cNvCxnSpPr>
          <p:nvPr/>
        </p:nvCxnSpPr>
        <p:spPr>
          <a:xfrm flipV="1">
            <a:off x="5092117" y="1719743"/>
            <a:ext cx="219843" cy="151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C215BD4-1F53-BB7C-CF39-911422B200EE}"/>
              </a:ext>
            </a:extLst>
          </p:cNvPr>
          <p:cNvCxnSpPr>
            <a:cxnSpLocks/>
          </p:cNvCxnSpPr>
          <p:nvPr/>
        </p:nvCxnSpPr>
        <p:spPr>
          <a:xfrm flipV="1">
            <a:off x="5092117" y="2701255"/>
            <a:ext cx="2487869" cy="537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FC99F0C-14B5-87FE-35DE-D4192DFC93D8}"/>
              </a:ext>
            </a:extLst>
          </p:cNvPr>
          <p:cNvCxnSpPr>
            <a:cxnSpLocks/>
          </p:cNvCxnSpPr>
          <p:nvPr/>
        </p:nvCxnSpPr>
        <p:spPr>
          <a:xfrm flipV="1">
            <a:off x="318782" y="2247648"/>
            <a:ext cx="11496891" cy="1654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C72928E-346B-7AE5-740A-538E69CE9863}"/>
              </a:ext>
            </a:extLst>
          </p:cNvPr>
          <p:cNvCxnSpPr>
            <a:cxnSpLocks/>
          </p:cNvCxnSpPr>
          <p:nvPr/>
        </p:nvCxnSpPr>
        <p:spPr>
          <a:xfrm flipV="1">
            <a:off x="5092117" y="2541864"/>
            <a:ext cx="1308683" cy="696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ACC03F-89F9-CE80-496B-E28EB40C0DB9}"/>
              </a:ext>
            </a:extLst>
          </p:cNvPr>
          <p:cNvCxnSpPr>
            <a:cxnSpLocks/>
          </p:cNvCxnSpPr>
          <p:nvPr/>
        </p:nvCxnSpPr>
        <p:spPr>
          <a:xfrm flipV="1">
            <a:off x="5021863" y="2877424"/>
            <a:ext cx="1278269" cy="360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937F7B7-E27E-1E6B-DC51-BB41A810ADAD}"/>
              </a:ext>
            </a:extLst>
          </p:cNvPr>
          <p:cNvCxnSpPr>
            <a:cxnSpLocks/>
          </p:cNvCxnSpPr>
          <p:nvPr/>
        </p:nvCxnSpPr>
        <p:spPr>
          <a:xfrm flipV="1">
            <a:off x="5092117" y="3000229"/>
            <a:ext cx="1426129" cy="238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7A3546-EF95-B969-950D-2910CDC6D691}"/>
              </a:ext>
            </a:extLst>
          </p:cNvPr>
          <p:cNvCxnSpPr>
            <a:cxnSpLocks/>
          </p:cNvCxnSpPr>
          <p:nvPr/>
        </p:nvCxnSpPr>
        <p:spPr>
          <a:xfrm flipV="1">
            <a:off x="5092117" y="2919273"/>
            <a:ext cx="2566392" cy="3190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116830-251D-627B-CAD1-6D59749C68B0}"/>
              </a:ext>
            </a:extLst>
          </p:cNvPr>
          <p:cNvCxnSpPr>
            <a:cxnSpLocks/>
          </p:cNvCxnSpPr>
          <p:nvPr/>
        </p:nvCxnSpPr>
        <p:spPr>
          <a:xfrm flipV="1">
            <a:off x="5092117" y="2046914"/>
            <a:ext cx="0" cy="1191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437705-2C03-C8AE-EBC1-DE0534E60BB6}"/>
              </a:ext>
            </a:extLst>
          </p:cNvPr>
          <p:cNvCxnSpPr>
            <a:cxnSpLocks/>
          </p:cNvCxnSpPr>
          <p:nvPr/>
        </p:nvCxnSpPr>
        <p:spPr>
          <a:xfrm flipV="1">
            <a:off x="5092117" y="2318133"/>
            <a:ext cx="1308683" cy="920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1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A6427-280C-CA53-401E-E811C550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Repositioning (5A)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0C607-5141-0B23-0B1D-723627848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Apple TV needs to increase their number of streamers by reducing their subscription price-5A</a:t>
            </a:r>
          </a:p>
          <a:p>
            <a:pPr lvl="1"/>
            <a:r>
              <a:rPr lang="en-US" sz="2000"/>
              <a:t>Apple TV-$10 monthly, Amazon Prime-$9 monthly, Netflix-$7 monthly </a:t>
            </a:r>
          </a:p>
          <a:p>
            <a:pPr lvl="1"/>
            <a:r>
              <a:rPr lang="en-US" sz="2000"/>
              <a:t>Apple TV promo for $7 a month for first 3 months</a:t>
            </a:r>
          </a:p>
          <a:p>
            <a:endParaRPr lang="en-US" sz="2000"/>
          </a:p>
          <a:p>
            <a:r>
              <a:rPr lang="en-US" sz="2000"/>
              <a:t>Increase perception of regions and languages available</a:t>
            </a:r>
          </a:p>
          <a:p>
            <a:pPr lvl="1"/>
            <a:r>
              <a:rPr lang="en-US" sz="2000"/>
              <a:t>Make more content that is based in more cultures rather than American</a:t>
            </a:r>
          </a:p>
          <a:p>
            <a:pPr lvl="1"/>
            <a:r>
              <a:rPr lang="en-US" sz="2000"/>
              <a:t>Do more promo of international content</a:t>
            </a:r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5727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824F7-C1E2-8D35-FD95-CDA571529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Repositioning (5B)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971F-2B17-3523-5F90-97207F10A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altLang="en-US" sz="2000"/>
              <a:t>Streamline the Apple TV UI to make navigation more intuitive. Key changes should include:</a:t>
            </a:r>
          </a:p>
          <a:p>
            <a:pPr lvl="1"/>
            <a:r>
              <a:rPr lang="en-US" altLang="en-US" sz="2000"/>
              <a:t>Clearer categorization of content.</a:t>
            </a:r>
          </a:p>
          <a:p>
            <a:pPr lvl="1"/>
            <a:r>
              <a:rPr lang="en-US" altLang="en-US" sz="2000"/>
              <a:t>Improved search functionality with predictive text and filters.</a:t>
            </a:r>
          </a:p>
          <a:p>
            <a:pPr lvl="1"/>
            <a:r>
              <a:rPr lang="en-US" altLang="en-US" sz="2000"/>
              <a:t>Reduced screen clutter to focus on high-demand content.</a:t>
            </a:r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2203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A737-E114-CF29-37F9-2ED331CE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Conjoint analysis</a:t>
            </a:r>
          </a:p>
        </p:txBody>
      </p:sp>
    </p:spTree>
    <p:extLst>
      <p:ext uri="{BB962C8B-B14F-4D97-AF65-F5344CB8AC3E}">
        <p14:creationId xmlns:p14="http://schemas.microsoft.com/office/powerpoint/2010/main" val="2241421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D42CF-2684-7952-937B-1A5AC4FC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Attributes and levels</a:t>
            </a:r>
          </a:p>
        </p:txBody>
      </p:sp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9F1DD5A-FFDB-5E46-9F67-8F1CF1652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1997661"/>
            <a:ext cx="11327549" cy="4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8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1A6EB-6389-E985-94DD-5F13CB13B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Regression output</a:t>
            </a:r>
          </a:p>
        </p:txBody>
      </p:sp>
      <p:pic>
        <p:nvPicPr>
          <p:cNvPr id="3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41FC109-9BCA-2A4D-CD59-A752381B4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4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C4801-7233-7B55-E912-08769B77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 overview</a:t>
            </a:r>
          </a:p>
        </p:txBody>
      </p:sp>
      <p:pic>
        <p:nvPicPr>
          <p:cNvPr id="4" name="Picture 3" descr="The 4 main types of streaming services — Kutko Canada">
            <a:extLst>
              <a:ext uri="{FF2B5EF4-FFF2-40B4-BE49-F238E27FC236}">
                <a16:creationId xmlns:a16="http://schemas.microsoft.com/office/drawing/2014/main" id="{738804B1-E5A9-9652-BF07-B0B83593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668" y="553454"/>
            <a:ext cx="7105833" cy="24692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C1B24-F02C-11FF-2012-0BA8EDCFE840}"/>
              </a:ext>
            </a:extLst>
          </p:cNvPr>
          <p:cNvSpPr txBox="1"/>
          <p:nvPr/>
        </p:nvSpPr>
        <p:spPr>
          <a:xfrm>
            <a:off x="5630779" y="3884452"/>
            <a:ext cx="5723021" cy="2398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The streaming industry is highly competitive, with major players like Netflix, Amazon Prime Video, Hulu, and Disney+. These services offer a wide range of content, including original productions and licensed content from various studios and networks.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The industry is characterized by rapid growth, with increasing demand for diverse and engaging content.</a:t>
            </a:r>
          </a:p>
        </p:txBody>
      </p:sp>
    </p:spTree>
    <p:extLst>
      <p:ext uri="{BB962C8B-B14F-4D97-AF65-F5344CB8AC3E}">
        <p14:creationId xmlns:p14="http://schemas.microsoft.com/office/powerpoint/2010/main" val="185932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6A393-20CF-F946-A45D-CB64C635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Utility Rescaling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643BBB7-5E92-F59E-053D-19CE7D1B9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92" y="457199"/>
            <a:ext cx="5523336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41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DC260-9B8B-001E-C192-AD4317303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Optimum Product Attributes</a:t>
            </a:r>
          </a:p>
        </p:txBody>
      </p:sp>
      <p:pic>
        <p:nvPicPr>
          <p:cNvPr id="4" name="Picture 3" descr="A white sheet with black text and black text&#10;&#10;Description automatically generated">
            <a:extLst>
              <a:ext uri="{FF2B5EF4-FFF2-40B4-BE49-F238E27FC236}">
                <a16:creationId xmlns:a16="http://schemas.microsoft.com/office/drawing/2014/main" id="{68FD0F87-595F-8E5D-E15B-1E1ED9659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47" y="1966293"/>
            <a:ext cx="10536105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65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C311A-0465-828C-8C03-6DC03988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Attribute and their importance Order</a:t>
            </a:r>
          </a:p>
        </p:txBody>
      </p:sp>
      <p:pic>
        <p:nvPicPr>
          <p:cNvPr id="5" name="Picture 4" descr="A graph with numbers and text&#10;&#10;Description automatically generated">
            <a:extLst>
              <a:ext uri="{FF2B5EF4-FFF2-40B4-BE49-F238E27FC236}">
                <a16:creationId xmlns:a16="http://schemas.microsoft.com/office/drawing/2014/main" id="{9FF68FE7-9BCD-C18D-4931-C68952BC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257432"/>
            <a:ext cx="7225748" cy="43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3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A897979-A50D-CD26-CD0D-B02C5D03A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972692"/>
              </p:ext>
            </p:extLst>
          </p:nvPr>
        </p:nvGraphicFramePr>
        <p:xfrm>
          <a:off x="643467" y="643467"/>
          <a:ext cx="10905066" cy="5571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4727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5495A3-B3E1-6BA5-7499-0BBE0BCC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7" y="457200"/>
            <a:ext cx="1103108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3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CE10E-1611-5FA4-ECF9-81C46D9BF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BEST AND WORST PRODUCT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D6853F1-79B3-9E38-F877-C335F7531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47" t="135" r="-181" b="12871"/>
          <a:stretch/>
        </p:blipFill>
        <p:spPr>
          <a:xfrm>
            <a:off x="6891790" y="773248"/>
            <a:ext cx="4546789" cy="208060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772A74-271E-E5CD-6499-4A638394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5" t="-154" r="226" b="9314"/>
          <a:stretch/>
        </p:blipFill>
        <p:spPr>
          <a:xfrm>
            <a:off x="6904029" y="4205340"/>
            <a:ext cx="4541407" cy="2042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8CEC9-27F7-AC4E-825B-BB50D0C54231}"/>
              </a:ext>
            </a:extLst>
          </p:cNvPr>
          <p:cNvSpPr txBox="1"/>
          <p:nvPr/>
        </p:nvSpPr>
        <p:spPr>
          <a:xfrm>
            <a:off x="4002279" y="781141"/>
            <a:ext cx="25394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High Quality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64262-985E-865D-2C5C-D2FB2B34E6EB}"/>
              </a:ext>
            </a:extLst>
          </p:cNvPr>
          <p:cNvSpPr txBox="1"/>
          <p:nvPr/>
        </p:nvSpPr>
        <p:spPr>
          <a:xfrm>
            <a:off x="3999483" y="5037483"/>
            <a:ext cx="22357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 Quality Content</a:t>
            </a:r>
          </a:p>
        </p:txBody>
      </p:sp>
    </p:spTree>
    <p:extLst>
      <p:ext uri="{BB962C8B-B14F-4D97-AF65-F5344CB8AC3E}">
        <p14:creationId xmlns:p14="http://schemas.microsoft.com/office/powerpoint/2010/main" val="4195725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1094C-7DBB-C3C7-1634-DF7DCF042225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and its Market Share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5DC14A5-0A8E-D35B-D4F4-5FC95C6C2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64947"/>
              </p:ext>
            </p:extLst>
          </p:nvPr>
        </p:nvGraphicFramePr>
        <p:xfrm>
          <a:off x="432225" y="1966293"/>
          <a:ext cx="11327549" cy="445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3477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44DA18-8511-11A8-FBF5-5AEBA65B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Market Simulation</a:t>
            </a:r>
          </a:p>
        </p:txBody>
      </p:sp>
      <p:pic>
        <p:nvPicPr>
          <p:cNvPr id="17" name="Picture 16" descr="A table with text and numbers&#10;&#10;Description automatically generated">
            <a:extLst>
              <a:ext uri="{FF2B5EF4-FFF2-40B4-BE49-F238E27FC236}">
                <a16:creationId xmlns:a16="http://schemas.microsoft.com/office/drawing/2014/main" id="{4B01DDFF-C8CA-FDB1-1E3E-6C78CE55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0" y="1737472"/>
            <a:ext cx="3964192" cy="4734777"/>
          </a:xfrm>
          <a:prstGeom prst="rect">
            <a:avLst/>
          </a:prstGeom>
        </p:spPr>
      </p:pic>
      <p:pic>
        <p:nvPicPr>
          <p:cNvPr id="19" name="Picture 18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16CD2C5F-26B7-13C3-25F9-3CCAC2AC3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44" y="1737473"/>
            <a:ext cx="3787675" cy="4681040"/>
          </a:xfrm>
          <a:prstGeom prst="rect">
            <a:avLst/>
          </a:prstGeom>
        </p:spPr>
      </p:pic>
      <p:pic>
        <p:nvPicPr>
          <p:cNvPr id="21" name="Graphic 20" descr="Airplane with solid fill">
            <a:extLst>
              <a:ext uri="{FF2B5EF4-FFF2-40B4-BE49-F238E27FC236}">
                <a16:creationId xmlns:a16="http://schemas.microsoft.com/office/drawing/2014/main" id="{052B0C8D-714B-C020-F133-E3B1EA32D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219274" y="3190461"/>
            <a:ext cx="914400" cy="914400"/>
          </a:xfrm>
          <a:prstGeom prst="rect">
            <a:avLst/>
          </a:prstGeom>
        </p:spPr>
      </p:pic>
      <p:pic>
        <p:nvPicPr>
          <p:cNvPr id="22" name="Graphic 21" descr="Airplane with solid fill">
            <a:extLst>
              <a:ext uri="{FF2B5EF4-FFF2-40B4-BE49-F238E27FC236}">
                <a16:creationId xmlns:a16="http://schemas.microsoft.com/office/drawing/2014/main" id="{0F875CE8-A5B8-C389-C67E-C0E95396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62104" y="3190461"/>
            <a:ext cx="914400" cy="914400"/>
          </a:xfrm>
          <a:prstGeom prst="rect">
            <a:avLst/>
          </a:prstGeom>
        </p:spPr>
      </p:pic>
      <p:pic>
        <p:nvPicPr>
          <p:cNvPr id="23" name="Graphic 22" descr="Airplane with solid fill">
            <a:extLst>
              <a:ext uri="{FF2B5EF4-FFF2-40B4-BE49-F238E27FC236}">
                <a16:creationId xmlns:a16="http://schemas.microsoft.com/office/drawing/2014/main" id="{6C9AEFBA-0AAA-DABA-BA1F-5BFBC5796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104935" y="3190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24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B7B0AE-2817-4065-227C-4CD6C58C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share after Round 1</a:t>
            </a:r>
          </a:p>
        </p:txBody>
      </p:sp>
      <p:pic>
        <p:nvPicPr>
          <p:cNvPr id="3" name="Picture 2" descr="A graph of a client response&#10;&#10;Description automatically generated">
            <a:extLst>
              <a:ext uri="{FF2B5EF4-FFF2-40B4-BE49-F238E27FC236}">
                <a16:creationId xmlns:a16="http://schemas.microsoft.com/office/drawing/2014/main" id="{E11C5985-ADA5-3A68-9CF1-7A5E6ED5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35" y="1966293"/>
            <a:ext cx="732132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5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5CF8B-29AF-0F8B-963A-93CA48F2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476250"/>
            <a:ext cx="91535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6450F-92A9-6FC4-257A-D93FC903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74CB6-9E7E-55BF-D73D-7717376D4E23}"/>
              </a:ext>
            </a:extLst>
          </p:cNvPr>
          <p:cNvSpPr txBox="1"/>
          <p:nvPr/>
        </p:nvSpPr>
        <p:spPr>
          <a:xfrm>
            <a:off x="1371599" y="2318197"/>
            <a:ext cx="9724031" cy="20563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Despite investing heavily in original content, Apple TV+ faces challenges in attracting and retaining subscribers. The service has not seen significant growth in viewership, with only 0.2% of total TV viewing in the U.S. and high churn rates compared to competitors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9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F831-0F01-B085-3817-CBFC17972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87" y="122168"/>
            <a:ext cx="11564730" cy="916955"/>
          </a:xfrm>
          <a:solidFill>
            <a:schemeClr val="tx2">
              <a:lumMod val="90000"/>
              <a:lumOff val="10000"/>
            </a:schemeClr>
          </a:solidFill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Market Simulation – 2 (Competitor's response)</a:t>
            </a:r>
          </a:p>
        </p:txBody>
      </p:sp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06630596-1C62-9A80-E929-2F391999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92" r="16095" b="-581"/>
          <a:stretch/>
        </p:blipFill>
        <p:spPr>
          <a:xfrm>
            <a:off x="357049" y="1173370"/>
            <a:ext cx="3512334" cy="1916075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908B360-B3F4-8C5C-D8DB-302EB479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0" r="32770" b="-4581"/>
          <a:stretch/>
        </p:blipFill>
        <p:spPr>
          <a:xfrm>
            <a:off x="356083" y="3092851"/>
            <a:ext cx="3515634" cy="177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D6341-D9F9-A8F0-CD83-DD8C27E185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417" r="16261" b="641"/>
          <a:stretch/>
        </p:blipFill>
        <p:spPr>
          <a:xfrm>
            <a:off x="360914" y="4872648"/>
            <a:ext cx="3501517" cy="1710664"/>
          </a:xfrm>
          <a:prstGeom prst="rect">
            <a:avLst/>
          </a:prstGeom>
        </p:spPr>
      </p:pic>
      <p:pic>
        <p:nvPicPr>
          <p:cNvPr id="7" name="Picture 6" descr="A table with text and numbers&#10;&#10;Description automatically generated">
            <a:extLst>
              <a:ext uri="{FF2B5EF4-FFF2-40B4-BE49-F238E27FC236}">
                <a16:creationId xmlns:a16="http://schemas.microsoft.com/office/drawing/2014/main" id="{66DF15CB-21F4-F587-0DBA-BB6B17773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010" y="1160808"/>
            <a:ext cx="3752850" cy="1885950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08B9CE6A-7A1A-A3E6-C999-95AAC4064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772" y="3044687"/>
            <a:ext cx="3743325" cy="1828800"/>
          </a:xfrm>
          <a:prstGeom prst="rect">
            <a:avLst/>
          </a:prstGeom>
        </p:spPr>
      </p:pic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6122D70-A50F-488F-8E6C-C3AE40B74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253" y="4869898"/>
            <a:ext cx="3724275" cy="1866900"/>
          </a:xfrm>
          <a:prstGeom prst="rect">
            <a:avLst/>
          </a:prstGeom>
        </p:spPr>
      </p:pic>
      <p:pic>
        <p:nvPicPr>
          <p:cNvPr id="11" name="Graphic 10" descr="Airplane with solid fill">
            <a:extLst>
              <a:ext uri="{FF2B5EF4-FFF2-40B4-BE49-F238E27FC236}">
                <a16:creationId xmlns:a16="http://schemas.microsoft.com/office/drawing/2014/main" id="{258422C6-2534-3D70-E222-141C9A6C8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4219274" y="3190461"/>
            <a:ext cx="914400" cy="914400"/>
          </a:xfrm>
          <a:prstGeom prst="rect">
            <a:avLst/>
          </a:prstGeom>
        </p:spPr>
      </p:pic>
      <p:pic>
        <p:nvPicPr>
          <p:cNvPr id="13" name="Graphic 12" descr="Airplane with solid fill">
            <a:extLst>
              <a:ext uri="{FF2B5EF4-FFF2-40B4-BE49-F238E27FC236}">
                <a16:creationId xmlns:a16="http://schemas.microsoft.com/office/drawing/2014/main" id="{A86E773A-D79A-038F-66D3-C2B4ADD4B8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5662104" y="3190461"/>
            <a:ext cx="914400" cy="914400"/>
          </a:xfrm>
          <a:prstGeom prst="rect">
            <a:avLst/>
          </a:prstGeom>
        </p:spPr>
      </p:pic>
      <p:pic>
        <p:nvPicPr>
          <p:cNvPr id="15" name="Graphic 14" descr="Airplane with solid fill">
            <a:extLst>
              <a:ext uri="{FF2B5EF4-FFF2-40B4-BE49-F238E27FC236}">
                <a16:creationId xmlns:a16="http://schemas.microsoft.com/office/drawing/2014/main" id="{7DCA0D5F-2C78-A3C0-CC44-A3B451F9D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104935" y="3190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2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04BF2-D9B8-6ADE-721E-BEDC3D837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Share after Round 2</a:t>
            </a:r>
          </a:p>
        </p:txBody>
      </p:sp>
      <p:pic>
        <p:nvPicPr>
          <p:cNvPr id="3" name="Picture 2" descr="A graph of competition results&#10;&#10;Description automatically generated">
            <a:extLst>
              <a:ext uri="{FF2B5EF4-FFF2-40B4-BE49-F238E27FC236}">
                <a16:creationId xmlns:a16="http://schemas.microsoft.com/office/drawing/2014/main" id="{597A836C-8A51-2D9E-CB79-DFB0B591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285" y="1966293"/>
            <a:ext cx="6647429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9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red and green squares&#10;&#10;Description automatically generated">
            <a:extLst>
              <a:ext uri="{FF2B5EF4-FFF2-40B4-BE49-F238E27FC236}">
                <a16:creationId xmlns:a16="http://schemas.microsoft.com/office/drawing/2014/main" id="{56A505CD-E700-A77E-3D6C-14E32151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6" y="643467"/>
            <a:ext cx="949196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36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E54DC22-11CE-A99F-3C5D-B1787CEFD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9698681"/>
              </p:ext>
            </p:extLst>
          </p:nvPr>
        </p:nvGraphicFramePr>
        <p:xfrm>
          <a:off x="6106035" y="9806"/>
          <a:ext cx="6086226" cy="3195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graph of a client response&#10;&#10;Description automatically generated">
            <a:extLst>
              <a:ext uri="{FF2B5EF4-FFF2-40B4-BE49-F238E27FC236}">
                <a16:creationId xmlns:a16="http://schemas.microsoft.com/office/drawing/2014/main" id="{B3DD4F54-F253-83C6-2F99-216DCEF3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" y="3196667"/>
            <a:ext cx="6094458" cy="3646530"/>
          </a:xfrm>
          <a:prstGeom prst="rect">
            <a:avLst/>
          </a:prstGeom>
        </p:spPr>
      </p:pic>
      <p:pic>
        <p:nvPicPr>
          <p:cNvPr id="6" name="Picture 5" descr="A graph of competition results&#10;&#10;Description automatically generated">
            <a:extLst>
              <a:ext uri="{FF2B5EF4-FFF2-40B4-BE49-F238E27FC236}">
                <a16:creationId xmlns:a16="http://schemas.microsoft.com/office/drawing/2014/main" id="{D7849681-DF61-59E6-D898-3D1938654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989" y="3199113"/>
            <a:ext cx="6119428" cy="3662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30566-1439-F729-763F-8573005826C6}"/>
              </a:ext>
            </a:extLst>
          </p:cNvPr>
          <p:cNvSpPr txBox="1"/>
          <p:nvPr/>
        </p:nvSpPr>
        <p:spPr>
          <a:xfrm>
            <a:off x="210657" y="277097"/>
            <a:ext cx="4840295" cy="5847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Changes in Market Share</a:t>
            </a:r>
          </a:p>
        </p:txBody>
      </p:sp>
    </p:spTree>
    <p:extLst>
      <p:ext uri="{BB962C8B-B14F-4D97-AF65-F5344CB8AC3E}">
        <p14:creationId xmlns:p14="http://schemas.microsoft.com/office/powerpoint/2010/main" val="2359641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B794B-39F7-FC84-C670-FD41ECB8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Intercept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0872-C946-317B-3D70-3964E7B45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We have large intercept value which typically indicate minimum acceptable product for the target market is very high.</a:t>
            </a:r>
          </a:p>
          <a:p>
            <a:r>
              <a:rPr lang="en-US" sz="2000"/>
              <a:t>To gain entry into market requires the product to provide high value to customers compared to the products in current market.</a:t>
            </a:r>
          </a:p>
        </p:txBody>
      </p:sp>
    </p:spTree>
    <p:extLst>
      <p:ext uri="{BB962C8B-B14F-4D97-AF65-F5344CB8AC3E}">
        <p14:creationId xmlns:p14="http://schemas.microsoft.com/office/powerpoint/2010/main" val="2693324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CD662-1E38-0C7B-5F9E-38C8A885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C1A1-9E6C-FD03-7A4E-DC6E910A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342900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Product Design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: Design products with the optimal attributes identified (e.g.,</a:t>
            </a:r>
            <a:r>
              <a:rPr lang="en-US" sz="2000" kern="100">
                <a:latin typeface="Aptos"/>
                <a:ea typeface="Aptos" panose="020B0004020202020204" pitchFamily="34" charset="0"/>
                <a:cs typeface="Times New Roman"/>
              </a:rPr>
              <a:t> Affordable subscription price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, 500-2000 titles, no ads, less than 5 titles per month, ratings less than 3 stars, </a:t>
            </a:r>
            <a:r>
              <a:rPr lang="en-US" sz="2000" kern="100">
                <a:latin typeface="Aptos"/>
                <a:ea typeface="Aptos" panose="020B0004020202020204" pitchFamily="34" charset="0"/>
                <a:cs typeface="Times New Roman"/>
              </a:rPr>
              <a:t>30 - 90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 minutes duration, and </a:t>
            </a:r>
            <a:r>
              <a:rPr lang="en-US" sz="2000" kern="100">
                <a:latin typeface="Aptos"/>
                <a:ea typeface="Aptos" panose="020B0004020202020204" pitchFamily="34" charset="0"/>
                <a:cs typeface="Times New Roman"/>
              </a:rPr>
              <a:t>2 - 3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 streams).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Content Library Expansion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: Invest in expanding the content library to </a:t>
            </a:r>
            <a:r>
              <a:rPr lang="en-US" sz="2000" kern="100">
                <a:latin typeface="Aptos"/>
                <a:ea typeface="Aptos" panose="020B0004020202020204" pitchFamily="34" charset="0"/>
                <a:cs typeface="Times New Roman"/>
              </a:rPr>
              <a:t>500 - 2000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 titles to meet consumer preferences.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Ad Strategy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: Implement an </a:t>
            </a:r>
            <a:r>
              <a:rPr lang="en-US" sz="2000" kern="100">
                <a:latin typeface="Aptos"/>
                <a:ea typeface="Aptos" panose="020B0004020202020204" pitchFamily="34" charset="0"/>
                <a:cs typeface="Times New Roman"/>
              </a:rPr>
              <a:t>ad free</a:t>
            </a:r>
            <a:r>
              <a:rPr lang="en-US" sz="20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 strategy to align with consumer preferences.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Content Release Strategy</a:t>
            </a: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Focus on quality over quantity, releasing fewer than 5 titles per month to meet consumer preferences.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0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 Positioning</a:t>
            </a:r>
            <a:r>
              <a:rPr lang="en-US" sz="20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Position products to provide high value to customers, given the large intercept value indicating a high minimum acceptable product standard.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30731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DCB5-447A-207F-FF27-6F82DA13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" y="-2543"/>
            <a:ext cx="12183165" cy="1159912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Conclusion PM vs 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9BC4D-325F-B1A4-860B-8046DCF27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6" y="1414156"/>
            <a:ext cx="10515600" cy="11597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Subscription price and quantity of content show high importance for both the PM and CA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Aptos"/>
                <a:ea typeface="Aptos" panose="020B0004020202020204" pitchFamily="34" charset="0"/>
                <a:cs typeface="Times New Roman"/>
              </a:rPr>
              <a:t>PM and CA shows # of ads </a:t>
            </a:r>
            <a:r>
              <a:rPr lang="en-US" sz="1800" kern="100">
                <a:latin typeface="Aptos"/>
                <a:ea typeface="Aptos" panose="020B0004020202020204" pitchFamily="34" charset="0"/>
                <a:cs typeface="Times New Roman"/>
              </a:rPr>
              <a:t>has an affect on the customer but not the most important factor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latin typeface="Aptos"/>
                <a:ea typeface="Aptos" panose="020B0004020202020204" pitchFamily="34" charset="0"/>
                <a:cs typeface="Times New Roman"/>
              </a:rPr>
              <a:t>PM shows streaming quality as not important </a:t>
            </a:r>
            <a:endParaRPr lang="en-US" sz="1800" kern="100">
              <a:effectLst/>
              <a:latin typeface="Aptos"/>
              <a:ea typeface="Aptos" panose="020B0004020202020204" pitchFamily="34" charset="0"/>
              <a:cs typeface="Times New Roman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E2248-581A-ECCC-6272-538FF631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" t="7841" r="54545" b="8717"/>
          <a:stretch/>
        </p:blipFill>
        <p:spPr>
          <a:xfrm>
            <a:off x="909616" y="3429070"/>
            <a:ext cx="3401681" cy="2856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7FA453-5E0B-101F-5A27-FEA7C15FB837}"/>
              </a:ext>
            </a:extLst>
          </p:cNvPr>
          <p:cNvSpPr txBox="1"/>
          <p:nvPr/>
        </p:nvSpPr>
        <p:spPr>
          <a:xfrm>
            <a:off x="909615" y="2902629"/>
            <a:ext cx="3401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PM-Total Variance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4467EE-7550-465B-14AC-D284F6A4503B}"/>
              </a:ext>
            </a:extLst>
          </p:cNvPr>
          <p:cNvSpPr txBox="1"/>
          <p:nvPr/>
        </p:nvSpPr>
        <p:spPr>
          <a:xfrm>
            <a:off x="7552252" y="2894240"/>
            <a:ext cx="340168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CA-Attribute Importance</a:t>
            </a:r>
          </a:p>
        </p:txBody>
      </p:sp>
      <p:pic>
        <p:nvPicPr>
          <p:cNvPr id="8" name="Picture 7" descr="A graph with numbers and text&#10;&#10;Description automatically generated">
            <a:extLst>
              <a:ext uri="{FF2B5EF4-FFF2-40B4-BE49-F238E27FC236}">
                <a16:creationId xmlns:a16="http://schemas.microsoft.com/office/drawing/2014/main" id="{8DE6C4DA-E659-2BF6-C4DD-289CC15DB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362" y="3545021"/>
            <a:ext cx="4560169" cy="274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41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EA9EA-636F-D747-E9C0-E66168906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Summary of Recommendations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414EC08-F908-9D12-0F95-48340031A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23779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58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7C4AA-38C4-A152-D299-B3BC168D2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Learning Memo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39011A-E396-1BDD-BF10-2F22B9C75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Update the attributes used for Perceptual Mapping and Conjoint Analysis to have more overlap</a:t>
            </a:r>
          </a:p>
          <a:p>
            <a:pPr lvl="1"/>
            <a:r>
              <a:rPr lang="en-US" sz="2000"/>
              <a:t>Easier to compare results when attributes match</a:t>
            </a:r>
          </a:p>
          <a:p>
            <a:pPr lvl="1"/>
            <a:endParaRPr lang="en-US" sz="2000"/>
          </a:p>
          <a:p>
            <a:r>
              <a:rPr lang="en-US" sz="2000"/>
              <a:t> Change the levels of Price Attributes to free, affordable, expensive</a:t>
            </a:r>
          </a:p>
          <a:p>
            <a:r>
              <a:rPr lang="en-US" sz="2000"/>
              <a:t>Design of the Survey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99212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8C228B-82D2-87A1-3817-1DAA27A0F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120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2B35-E559-D51C-10FE-889C889E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Perceptual mapping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FC5A0-C2B9-4804-B24E-1B6003F41846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To address this issue, we will use perceptual mapping to understand how consumers perceive Apple TV+ in relation to its competitors. This will help identify gaps in the market and opportunities for differentiation.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Key Questions to Answer:</a:t>
            </a:r>
            <a:endParaRPr lang="en-US"/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How do consumers perceive Apple TV+ compared to other streaming services?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What attributes are most important to consumers when choosing a streaming service?</a:t>
            </a:r>
          </a:p>
        </p:txBody>
      </p:sp>
    </p:spTree>
    <p:extLst>
      <p:ext uri="{BB962C8B-B14F-4D97-AF65-F5344CB8AC3E}">
        <p14:creationId xmlns:p14="http://schemas.microsoft.com/office/powerpoint/2010/main" val="3456032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5819C-1A24-89E2-4901-63042E8E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sheet</a:t>
            </a:r>
            <a:b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white table with black text&#10;&#10;Description automatically generated">
            <a:extLst>
              <a:ext uri="{FF2B5EF4-FFF2-40B4-BE49-F238E27FC236}">
                <a16:creationId xmlns:a16="http://schemas.microsoft.com/office/drawing/2014/main" id="{E6BD3E53-535F-8107-5E9A-E18366883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110" y="625684"/>
            <a:ext cx="2805328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31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3517F-AB07-0F0D-9A4B-A5B75B70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OUTPUT 2: OVERALL FEATURE IMPORTANCE CALCULATIONS</a:t>
            </a:r>
          </a:p>
        </p:txBody>
      </p:sp>
      <p:pic>
        <p:nvPicPr>
          <p:cNvPr id="5" name="Content Placeholder 4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9950D8BD-16CD-7C01-364A-3EE6B04A8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18" y="467208"/>
            <a:ext cx="486616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55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614D5-469E-A15F-1DD1-661D6A4C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MARKET SHARE CALCULATION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FBCCEF-28C9-76C5-41DB-9B231AD33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209301"/>
            <a:ext cx="11327549" cy="39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49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22B35-E559-D51C-10FE-889C889E8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Conjoint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4FC5A0-C2B9-4804-B24E-1B6003F41846}"/>
              </a:ext>
            </a:extLst>
          </p:cNvPr>
          <p:cNvSpPr txBox="1"/>
          <p:nvPr/>
        </p:nvSpPr>
        <p:spPr>
          <a:xfrm>
            <a:off x="1233982" y="1900948"/>
            <a:ext cx="9724031" cy="36833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We will use conjoint analysis to determine the optimal combination of features and pricing that would make Apple TV+ more appealing to consumers.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Objective is to identify the most influential factors in consumer's decisions to subscribe to Apple TV+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What features (e.g., ad-supported tier, expanded content library) are most valued by consumers?</a:t>
            </a:r>
          </a:p>
          <a:p>
            <a:pPr marL="2286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8263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BCDBD-F0A7-E14E-DA49-2B062B31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Survey Findings</a:t>
            </a:r>
          </a:p>
        </p:txBody>
      </p:sp>
      <p:pic>
        <p:nvPicPr>
          <p:cNvPr id="5" name="Picture 4" descr="Forms response chart. Question title: Satisfaction: How satisfied are you with your current streaming services?. Number of responses: 36 responses.">
            <a:extLst>
              <a:ext uri="{FF2B5EF4-FFF2-40B4-BE49-F238E27FC236}">
                <a16:creationId xmlns:a16="http://schemas.microsoft.com/office/drawing/2014/main" id="{1E4A1D2E-6411-B0F9-9258-90435EC0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07" r="-2" b="-2"/>
          <a:stretch/>
        </p:blipFill>
        <p:spPr>
          <a:xfrm>
            <a:off x="1940256" y="506163"/>
            <a:ext cx="8311487" cy="300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ACAA78-D43E-B2B3-FD7A-E798D85DDE00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Finding:</a:t>
            </a:r>
            <a:r>
              <a:rPr lang="en-US" sz="1400"/>
              <a:t> Majority of respondents rate their satisfaction at 5 or 6 out of 6.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Insight:</a:t>
            </a:r>
            <a:r>
              <a:rPr lang="en-US" sz="1400"/>
              <a:t> High satisfaction levels indicate that users generally have positive experiences with their streaming services.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Implication for Apple TV+:</a:t>
            </a:r>
            <a:r>
              <a:rPr lang="en-US" sz="1400"/>
              <a:t> To compete effectively, Apple TV+ must maintain high satisfaction by focusing on quality content and user experience improvements.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E4309-C752-FDCB-B5A8-6E2451E85C8C}"/>
              </a:ext>
            </a:extLst>
          </p:cNvPr>
          <p:cNvSpPr txBox="1"/>
          <p:nvPr/>
        </p:nvSpPr>
        <p:spPr>
          <a:xfrm>
            <a:off x="2699768" y="208677"/>
            <a:ext cx="7577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Satisfaction Level with Current Streaming Services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4829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Content Preference: What type of content do you prefer to watch on streaming services? (Select all that apply. Number of responses: 36 responses.">
            <a:extLst>
              <a:ext uri="{FF2B5EF4-FFF2-40B4-BE49-F238E27FC236}">
                <a16:creationId xmlns:a16="http://schemas.microsoft.com/office/drawing/2014/main" id="{B82560C2-E65D-B296-309C-432B76147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78" b="14222"/>
          <a:stretch/>
        </p:blipFill>
        <p:spPr>
          <a:xfrm>
            <a:off x="1940256" y="460062"/>
            <a:ext cx="8311487" cy="3100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B57481-9899-DB58-B982-C48A09397A45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Finding:</a:t>
            </a:r>
            <a:r>
              <a:rPr lang="en-US" sz="1400"/>
              <a:t> Movies (77.8%) and TV Shows (61.1%) are top choices, with Original Content at 50%.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Insight:</a:t>
            </a:r>
            <a:r>
              <a:rPr lang="en-US" sz="1400"/>
              <a:t> High user interest in movies, TV shows, and exclusive original content.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/>
              <a:t>Implication for Apple TV+:</a:t>
            </a:r>
            <a:r>
              <a:rPr lang="en-US" sz="1400"/>
              <a:t> Expand movie and TV show offerings and continue investing in original content to meet demand.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00300-7A25-717A-1E2A-290E35163B26}"/>
              </a:ext>
            </a:extLst>
          </p:cNvPr>
          <p:cNvSpPr txBox="1"/>
          <p:nvPr/>
        </p:nvSpPr>
        <p:spPr>
          <a:xfrm>
            <a:off x="1930268" y="339101"/>
            <a:ext cx="1643337" cy="71732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C7D18-35AB-4902-0972-E3AAAA8E1EC2}"/>
              </a:ext>
            </a:extLst>
          </p:cNvPr>
          <p:cNvSpPr txBox="1"/>
          <p:nvPr/>
        </p:nvSpPr>
        <p:spPr>
          <a:xfrm>
            <a:off x="2647599" y="26085"/>
            <a:ext cx="67037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Content Preferences of Streaming Service Users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1796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orms response chart. Question title: Occasions of Use: When do you typically use online streaming services? (Select all that apply). Number of responses: 34 responses.">
            <a:extLst>
              <a:ext uri="{FF2B5EF4-FFF2-40B4-BE49-F238E27FC236}">
                <a16:creationId xmlns:a16="http://schemas.microsoft.com/office/drawing/2014/main" id="{ED42D8C8-B8A5-100E-2CBD-72DC1FB5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09" b="13062"/>
          <a:stretch/>
        </p:blipFill>
        <p:spPr>
          <a:xfrm>
            <a:off x="1940256" y="460061"/>
            <a:ext cx="8311487" cy="3100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16C81-1A6C-D8AC-06E8-DE52EE76E217}"/>
              </a:ext>
            </a:extLst>
          </p:cNvPr>
          <p:cNvSpPr txBox="1"/>
          <p:nvPr/>
        </p:nvSpPr>
        <p:spPr>
          <a:xfrm>
            <a:off x="1940256" y="3833199"/>
            <a:ext cx="8332826" cy="111998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Finding:</a:t>
            </a:r>
            <a:r>
              <a:rPr lang="en-US" sz="1400"/>
              <a:t> Over half of users (52.9%) stream on weekends, with strong usage after work/school and anytime.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Insight:</a:t>
            </a:r>
            <a:r>
              <a:rPr lang="en-US" sz="1400"/>
              <a:t> Weekends are peak streaming times, showing a preference for leisure viewing.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Implication for Apple TV+:</a:t>
            </a:r>
            <a:r>
              <a:rPr lang="en-US" sz="1400"/>
              <a:t> Focus on weekend releases and promotions to capture peak engagement.</a:t>
            </a:r>
          </a:p>
        </p:txBody>
      </p:sp>
    </p:spTree>
    <p:extLst>
      <p:ext uri="{BB962C8B-B14F-4D97-AF65-F5344CB8AC3E}">
        <p14:creationId xmlns:p14="http://schemas.microsoft.com/office/powerpoint/2010/main" val="1752921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Team Members: Will Enowmbitang Sampras Kajal Dave Nidhi Bharatkumar Aryan Reddy</vt:lpstr>
      <vt:lpstr>Apple tv</vt:lpstr>
      <vt:lpstr>Market overview</vt:lpstr>
      <vt:lpstr>Problem statement</vt:lpstr>
      <vt:lpstr>Perceptual mapping</vt:lpstr>
      <vt:lpstr>Conjoint Analysis</vt:lpstr>
      <vt:lpstr>Survey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Brands</vt:lpstr>
      <vt:lpstr>Attributes</vt:lpstr>
      <vt:lpstr>SPSS Output</vt:lpstr>
      <vt:lpstr>PowerPoint Presentation</vt:lpstr>
      <vt:lpstr>PowerPoint Presentation</vt:lpstr>
      <vt:lpstr>PowerPoint Presentation</vt:lpstr>
      <vt:lpstr>Order of Preference</vt:lpstr>
      <vt:lpstr>PowerPoint Presentation</vt:lpstr>
      <vt:lpstr>PowerPoint Presentation</vt:lpstr>
      <vt:lpstr>PowerPoint Presentation</vt:lpstr>
      <vt:lpstr>Repositioning (5A)</vt:lpstr>
      <vt:lpstr>Repositioning (5B)</vt:lpstr>
      <vt:lpstr>Conjoint analysis</vt:lpstr>
      <vt:lpstr>Attributes and levels</vt:lpstr>
      <vt:lpstr>Regression output</vt:lpstr>
      <vt:lpstr>Utility Rescaling</vt:lpstr>
      <vt:lpstr>Optimum Product Attributes</vt:lpstr>
      <vt:lpstr>Attribute and their importance Order</vt:lpstr>
      <vt:lpstr>PowerPoint Presentation</vt:lpstr>
      <vt:lpstr>PowerPoint Presentation</vt:lpstr>
      <vt:lpstr>BEST AND WORST PRODUCT</vt:lpstr>
      <vt:lpstr>PowerPoint Presentation</vt:lpstr>
      <vt:lpstr>Market Simulation</vt:lpstr>
      <vt:lpstr>Market share after Round 1</vt:lpstr>
      <vt:lpstr>PowerPoint Presentation</vt:lpstr>
      <vt:lpstr>Market Simulation – 2 (Competitor's response)</vt:lpstr>
      <vt:lpstr>Market Share after Round 2</vt:lpstr>
      <vt:lpstr>PowerPoint Presentation</vt:lpstr>
      <vt:lpstr>PowerPoint Presentation</vt:lpstr>
      <vt:lpstr>Intercept Interpretation</vt:lpstr>
      <vt:lpstr>Recommendations</vt:lpstr>
      <vt:lpstr>Conclusion PM vs CA</vt:lpstr>
      <vt:lpstr>Summary of Recommendations</vt:lpstr>
      <vt:lpstr>Learning Memo</vt:lpstr>
      <vt:lpstr>APPENDIX</vt:lpstr>
      <vt:lpstr>Code sheet </vt:lpstr>
      <vt:lpstr>OUTPUT 2: OVERALL FEATURE IMPORTANCE CALCULATIONS</vt:lpstr>
      <vt:lpstr>MARKET SHARE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Loka, Aryan Reddy</dc:creator>
  <cp:revision>4</cp:revision>
  <dcterms:created xsi:type="dcterms:W3CDTF">2024-11-01T13:24:27Z</dcterms:created>
  <dcterms:modified xsi:type="dcterms:W3CDTF">2024-11-12T15:07:05Z</dcterms:modified>
</cp:coreProperties>
</file>